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73" r:id="rId6"/>
    <p:sldId id="274" r:id="rId7"/>
    <p:sldId id="264" r:id="rId8"/>
    <p:sldId id="279" r:id="rId9"/>
    <p:sldId id="265" r:id="rId10"/>
    <p:sldId id="275" r:id="rId11"/>
    <p:sldId id="266" r:id="rId12"/>
    <p:sldId id="267" r:id="rId13"/>
    <p:sldId id="276" r:id="rId14"/>
    <p:sldId id="278" r:id="rId15"/>
    <p:sldId id="268" r:id="rId16"/>
    <p:sldId id="271" r:id="rId17"/>
    <p:sldId id="282" r:id="rId18"/>
    <p:sldId id="283" r:id="rId19"/>
    <p:sldId id="284" r:id="rId20"/>
    <p:sldId id="285" r:id="rId21"/>
    <p:sldId id="287"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6" r:id="rId39"/>
    <p:sldId id="307" r:id="rId40"/>
    <p:sldId id="308" r:id="rId41"/>
    <p:sldId id="309" r:id="rId42"/>
    <p:sldId id="310" r:id="rId43"/>
    <p:sldId id="311" r:id="rId44"/>
    <p:sldId id="326" r:id="rId45"/>
    <p:sldId id="312" r:id="rId46"/>
    <p:sldId id="313" r:id="rId47"/>
    <p:sldId id="314" r:id="rId48"/>
    <p:sldId id="318" r:id="rId49"/>
    <p:sldId id="315" r:id="rId50"/>
    <p:sldId id="316" r:id="rId51"/>
    <p:sldId id="317" r:id="rId52"/>
    <p:sldId id="319" r:id="rId53"/>
    <p:sldId id="320" r:id="rId54"/>
    <p:sldId id="321" r:id="rId55"/>
    <p:sldId id="322" r:id="rId56"/>
    <p:sldId id="323" r:id="rId57"/>
    <p:sldId id="324" r:id="rId58"/>
    <p:sldId id="325"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Data 2"/>
          <p:cNvSpPr>
            <a:spLocks noGrp="1"/>
          </p:cNvSpPr>
          <p:nvPr>
            <p:ph type="dt" sz="half" idx="10"/>
          </p:nvPr>
        </p:nvSpPr>
        <p:spPr/>
        <p:txBody>
          <a:bodyPr/>
          <a:lstStyle/>
          <a:p>
            <a:fld id="{44841186-898B-47F6-AB40-2047D6E297AC}" type="datetimeFigureOut">
              <a:rPr lang="en-US" smtClean="0"/>
              <a:pPr/>
              <a:t>3/9/2018</a:t>
            </a:fld>
            <a:endParaRPr lang="en-US"/>
          </a:p>
        </p:txBody>
      </p:sp>
      <p:sp>
        <p:nvSpPr>
          <p:cNvPr id="4" name="Espaço Reservado para Rodapé 3"/>
          <p:cNvSpPr>
            <a:spLocks noGrp="1"/>
          </p:cNvSpPr>
          <p:nvPr>
            <p:ph type="ftr" sz="quarter" idx="11"/>
          </p:nvPr>
        </p:nvSpPr>
        <p:spPr/>
        <p:txBody>
          <a:bodyPr/>
          <a:lstStyle/>
          <a:p>
            <a:endParaRPr lang="en-US"/>
          </a:p>
        </p:txBody>
      </p:sp>
      <p:sp>
        <p:nvSpPr>
          <p:cNvPr id="5" name="Espaço Reservado para Número de Slide 4"/>
          <p:cNvSpPr>
            <a:spLocks noGrp="1"/>
          </p:cNvSpPr>
          <p:nvPr>
            <p:ph type="sldNum" sz="quarter" idx="12"/>
          </p:nvPr>
        </p:nvSpPr>
        <p:spPr/>
        <p:txBody>
          <a:bodyPr/>
          <a:lstStyle/>
          <a:p>
            <a:fld id="{67B052E4-0ABE-4DE8-85E1-B96F9212B288}" type="slidenum">
              <a:rPr lang="en-US" smtClean="0"/>
              <a:pPr/>
              <a:t>‹nº›</a:t>
            </a:fld>
            <a:endParaRPr lang="en-US"/>
          </a:p>
        </p:txBody>
      </p:sp>
    </p:spTree>
    <p:extLst>
      <p:ext uri="{BB962C8B-B14F-4D97-AF65-F5344CB8AC3E}">
        <p14:creationId xmlns="" xmlns:p14="http://schemas.microsoft.com/office/powerpoint/2010/main" val="26419107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en-US"/>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841186-898B-47F6-AB40-2047D6E297AC}" type="datetimeFigureOut">
              <a:rPr lang="en-US" smtClean="0"/>
              <a:pPr/>
              <a:t>3/9/2018</a:t>
            </a:fld>
            <a:endParaRPr lang="en-US"/>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052E4-0ABE-4DE8-85E1-B96F9212B288}" type="slidenum">
              <a:rPr lang="en-US" smtClean="0"/>
              <a:pPr/>
              <a:t>‹nº›</a:t>
            </a:fld>
            <a:endParaRPr lang="en-US"/>
          </a:p>
        </p:txBody>
      </p:sp>
    </p:spTree>
    <p:extLst>
      <p:ext uri="{BB962C8B-B14F-4D97-AF65-F5344CB8AC3E}">
        <p14:creationId xmlns="" xmlns:p14="http://schemas.microsoft.com/office/powerpoint/2010/main" val="853605300"/>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ítulo 1" hidden="1"/>
          <p:cNvSpPr>
            <a:spLocks noGrp="1"/>
          </p:cNvSpPr>
          <p:nvPr>
            <p:ph type="title"/>
          </p:nvPr>
        </p:nvSpPr>
        <p:spPr/>
        <p:txBody>
          <a:bodyPr/>
          <a:lstStyle/>
          <a:p>
            <a:endParaRPr lang="en-US"/>
          </a:p>
        </p:txBody>
      </p:sp>
      <p:pic>
        <p:nvPicPr>
          <p:cNvPr id="3" name="Imagem 2"/>
          <p:cNvPicPr/>
          <p:nvPr/>
        </p:nvPicPr>
        <p:blipFill>
          <a:blip r:embed="rId2"/>
          <a:stretch>
            <a:fillRect/>
          </a:stretch>
        </p:blipFill>
        <p:spPr>
          <a:xfrm>
            <a:off x="0" y="0"/>
            <a:ext cx="9144000" cy="6858000"/>
          </a:xfrm>
          <a:prstGeom prst="rect">
            <a:avLst/>
          </a:prstGeom>
        </p:spPr>
      </p:pic>
    </p:spTree>
    <p:extLst>
      <p:ext uri="{BB962C8B-B14F-4D97-AF65-F5344CB8AC3E}">
        <p14:creationId xmlns="" xmlns:p14="http://schemas.microsoft.com/office/powerpoint/2010/main" val="3715589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CaixaDeTexto 4"/>
          <p:cNvSpPr txBox="1"/>
          <p:nvPr/>
        </p:nvSpPr>
        <p:spPr>
          <a:xfrm>
            <a:off x="928662" y="2143116"/>
            <a:ext cx="7786742" cy="4524315"/>
          </a:xfrm>
          <a:prstGeom prst="rect">
            <a:avLst/>
          </a:prstGeom>
          <a:noFill/>
        </p:spPr>
        <p:txBody>
          <a:bodyPr wrap="square" rtlCol="0">
            <a:spAutoFit/>
          </a:bodyPr>
          <a:lstStyle/>
          <a:p>
            <a:pPr algn="just"/>
            <a:r>
              <a:rPr lang="pt-BR" sz="3200" dirty="0" smtClean="0"/>
              <a:t>Art. 14. A soberania popular será exercida pelo sufrágio universal e pelo            voto direto e secreto, com valor igual para todos, e, nos termos da lei, mediante:</a:t>
            </a:r>
          </a:p>
          <a:p>
            <a:r>
              <a:rPr lang="pt-BR" sz="3200" dirty="0" smtClean="0"/>
              <a:t>§ 3º São condições de elegibilidade, na forma da lei:</a:t>
            </a:r>
          </a:p>
          <a:p>
            <a:r>
              <a:rPr lang="pt-BR" sz="3200" dirty="0" smtClean="0"/>
              <a:t>(...)</a:t>
            </a:r>
          </a:p>
          <a:p>
            <a:r>
              <a:rPr lang="pt-BR" sz="3200" dirty="0" smtClean="0"/>
              <a:t> </a:t>
            </a:r>
            <a:r>
              <a:rPr lang="pt-BR" sz="3200" b="1" dirty="0" smtClean="0"/>
              <a:t>V - a filiação partidária;</a:t>
            </a:r>
          </a:p>
          <a:p>
            <a:r>
              <a:rPr lang="pt-BR" sz="3200" b="1" dirty="0" smtClean="0"/>
              <a:t>(...)</a:t>
            </a:r>
            <a:endParaRPr lang="pt-BR" sz="3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6" name="CaixaDeTexto 5"/>
          <p:cNvSpPr txBox="1"/>
          <p:nvPr/>
        </p:nvSpPr>
        <p:spPr>
          <a:xfrm>
            <a:off x="857224" y="1785926"/>
            <a:ext cx="7858180" cy="6924973"/>
          </a:xfrm>
          <a:prstGeom prst="rect">
            <a:avLst/>
          </a:prstGeom>
          <a:noFill/>
        </p:spPr>
        <p:txBody>
          <a:bodyPr wrap="square" rtlCol="0">
            <a:spAutoFit/>
          </a:bodyPr>
          <a:lstStyle/>
          <a:p>
            <a:pPr algn="just">
              <a:buFontTx/>
              <a:buChar char="-"/>
            </a:pPr>
            <a:r>
              <a:rPr lang="pt-BR" sz="3000" dirty="0" smtClean="0"/>
              <a:t>A Lei Orgânica dos Partido Políticos dispõe em seu artigo 15, VI, que:</a:t>
            </a:r>
          </a:p>
          <a:p>
            <a:pPr algn="just"/>
            <a:endParaRPr lang="pt-BR" sz="3000" dirty="0" smtClean="0"/>
          </a:p>
          <a:p>
            <a:pPr algn="just"/>
            <a:r>
              <a:rPr lang="pt-BR" sz="3000" dirty="0" smtClean="0"/>
              <a:t>  Art. 15. O Estatuto do partido deve conter, entre outras, normas sobre:</a:t>
            </a:r>
          </a:p>
          <a:p>
            <a:pPr algn="just"/>
            <a:r>
              <a:rPr lang="pt-BR" sz="3000" dirty="0" smtClean="0"/>
              <a:t>  IV - modo como se organiza e administra, com a definição de sua estrutura geral e identificação, composição e competências dos órgãos partidários nos níveis municipal</a:t>
            </a:r>
            <a:r>
              <a:rPr lang="pt-BR" sz="3200" dirty="0" smtClean="0"/>
              <a:t>, estadual e nacional, duração dos mandatos e processo de eleição dos seus membros;</a:t>
            </a:r>
          </a:p>
          <a:p>
            <a:pPr algn="just"/>
            <a:endParaRPr lang="pt-BR" dirty="0" smtClean="0"/>
          </a:p>
          <a:p>
            <a:pPr algn="just">
              <a:buFontTx/>
              <a:buChar char="-"/>
            </a:pPr>
            <a:endParaRPr lang="pt-BR" dirty="0" smtClean="0"/>
          </a:p>
          <a:p>
            <a:endParaRPr lang="pt-BR" dirty="0" smtClean="0"/>
          </a:p>
          <a:p>
            <a:endParaRPr lang="pt-BR" dirty="0" smtClean="0"/>
          </a:p>
          <a:p>
            <a:endParaRPr lang="pt-BR" dirty="0" smtClean="0"/>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6" name="CaixaDeTexto 5"/>
          <p:cNvSpPr txBox="1"/>
          <p:nvPr/>
        </p:nvSpPr>
        <p:spPr>
          <a:xfrm>
            <a:off x="1071538" y="1785927"/>
            <a:ext cx="7500990" cy="4893647"/>
          </a:xfrm>
          <a:prstGeom prst="rect">
            <a:avLst/>
          </a:prstGeom>
          <a:noFill/>
        </p:spPr>
        <p:txBody>
          <a:bodyPr wrap="square" rtlCol="0">
            <a:spAutoFit/>
          </a:bodyPr>
          <a:lstStyle/>
          <a:p>
            <a:pPr>
              <a:buFontTx/>
              <a:buChar char="-"/>
            </a:pPr>
            <a:r>
              <a:rPr lang="pt-BR" sz="3200" dirty="0" smtClean="0"/>
              <a:t>Tal norma também está reproduzida na Lei 9504/97:</a:t>
            </a:r>
          </a:p>
          <a:p>
            <a:endParaRPr lang="pt-BR" sz="3200" dirty="0" smtClean="0"/>
          </a:p>
          <a:p>
            <a:pPr algn="just"/>
            <a:r>
              <a:rPr lang="pt-BR" sz="3200" dirty="0" smtClean="0"/>
              <a:t>“Art. 7º As normas para a escolha e substituição dos candidatos e para a formação de coligações serão estabelecidas no estatuto do partido, observadas as disposições desta Lei.”</a:t>
            </a:r>
          </a:p>
          <a:p>
            <a:pPr algn="just"/>
            <a:endParaRPr lang="pt-BR" sz="2000" dirty="0" smtClean="0"/>
          </a:p>
          <a:p>
            <a:endParaRPr lang="pt-BR" dirty="0" smtClean="0"/>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6" name="CaixaDeTexto 5"/>
          <p:cNvSpPr txBox="1"/>
          <p:nvPr/>
        </p:nvSpPr>
        <p:spPr>
          <a:xfrm>
            <a:off x="1071538" y="1785927"/>
            <a:ext cx="7500990" cy="5632311"/>
          </a:xfrm>
          <a:prstGeom prst="rect">
            <a:avLst/>
          </a:prstGeom>
          <a:noFill/>
        </p:spPr>
        <p:txBody>
          <a:bodyPr wrap="square" rtlCol="0">
            <a:spAutoFit/>
          </a:bodyPr>
          <a:lstStyle/>
          <a:p>
            <a:pPr algn="just">
              <a:buFontTx/>
              <a:buChar char="-"/>
            </a:pPr>
            <a:r>
              <a:rPr lang="pt-BR" sz="3000" dirty="0" smtClean="0"/>
              <a:t>Não é de competência da Justiça Eleitoral interferir nas questões </a:t>
            </a:r>
            <a:r>
              <a:rPr lang="pt-BR" sz="3000" i="1" dirty="0" smtClean="0"/>
              <a:t>interna </a:t>
            </a:r>
            <a:r>
              <a:rPr lang="pt-BR" sz="3000" i="1" dirty="0" err="1" smtClean="0"/>
              <a:t>corporis</a:t>
            </a:r>
            <a:r>
              <a:rPr lang="pt-BR" sz="3000" dirty="0" smtClean="0"/>
              <a:t> dos partidos políticos, salvo em casos de graves violações da Lei, em especial no que tange a questões formais que afrontem o devido processo eleitoral;</a:t>
            </a:r>
          </a:p>
          <a:p>
            <a:pPr algn="just">
              <a:buFontTx/>
              <a:buChar char="-"/>
            </a:pPr>
            <a:endParaRPr lang="pt-BR" sz="3000" dirty="0" smtClean="0"/>
          </a:p>
          <a:p>
            <a:pPr algn="just">
              <a:buFontTx/>
              <a:buChar char="-"/>
            </a:pPr>
            <a:r>
              <a:rPr lang="pt-BR" sz="3000" dirty="0" smtClean="0"/>
              <a:t>Não existe mais a figura da candidatura nata, conforme decidido na ADI 2530-9 – afronta a isonomia e autonomia partidária.</a:t>
            </a:r>
          </a:p>
          <a:p>
            <a:pPr algn="just">
              <a:buFontTx/>
              <a:buChar char="-"/>
            </a:pPr>
            <a:endParaRPr lang="pt-BR" sz="3000" dirty="0" smtClean="0"/>
          </a:p>
          <a:p>
            <a:pPr algn="just"/>
            <a:endParaRPr lang="pt-BR" sz="3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6" name="CaixaDeTexto 5"/>
          <p:cNvSpPr txBox="1"/>
          <p:nvPr/>
        </p:nvSpPr>
        <p:spPr>
          <a:xfrm>
            <a:off x="1071538" y="1785927"/>
            <a:ext cx="7500990" cy="3323987"/>
          </a:xfrm>
          <a:prstGeom prst="rect">
            <a:avLst/>
          </a:prstGeom>
          <a:noFill/>
        </p:spPr>
        <p:txBody>
          <a:bodyPr wrap="square" rtlCol="0">
            <a:spAutoFit/>
          </a:bodyPr>
          <a:lstStyle/>
          <a:p>
            <a:pPr algn="just">
              <a:buFontTx/>
              <a:buChar char="-"/>
            </a:pPr>
            <a:r>
              <a:rPr lang="pt-BR" sz="3000" dirty="0" smtClean="0"/>
              <a:t> A legislação eleitoral pátria não contempla a figura das prévias, e que objetivam a escolha antecipada dos candidatos;</a:t>
            </a:r>
          </a:p>
          <a:p>
            <a:pPr algn="just">
              <a:buFontTx/>
              <a:buChar char="-"/>
            </a:pPr>
            <a:endParaRPr lang="pt-BR" sz="3000" dirty="0" smtClean="0"/>
          </a:p>
          <a:p>
            <a:pPr algn="just">
              <a:buFontTx/>
              <a:buChar char="-"/>
            </a:pPr>
            <a:r>
              <a:rPr lang="pt-BR" sz="3000" dirty="0" smtClean="0"/>
              <a:t> As convenções não podem ser substituídas pela prévias, uma vez que constituem exigência legal.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CaixaDeTexto 4"/>
          <p:cNvSpPr txBox="1"/>
          <p:nvPr/>
        </p:nvSpPr>
        <p:spPr>
          <a:xfrm>
            <a:off x="1000100" y="1785926"/>
            <a:ext cx="7572428" cy="6278642"/>
          </a:xfrm>
          <a:prstGeom prst="rect">
            <a:avLst/>
          </a:prstGeom>
          <a:noFill/>
        </p:spPr>
        <p:txBody>
          <a:bodyPr wrap="square" rtlCol="0">
            <a:spAutoFit/>
          </a:bodyPr>
          <a:lstStyle/>
          <a:p>
            <a:pPr algn="just"/>
            <a:r>
              <a:rPr lang="pt-BR" sz="3000" dirty="0" smtClean="0"/>
              <a:t>Nesse sentido:</a:t>
            </a:r>
          </a:p>
          <a:p>
            <a:pPr algn="just"/>
            <a:endParaRPr lang="pt-BR" sz="3000" dirty="0" smtClean="0"/>
          </a:p>
          <a:p>
            <a:pPr algn="just"/>
            <a:r>
              <a:rPr lang="pt-BR" sz="3000" dirty="0" smtClean="0"/>
              <a:t>“I. Os partidos políticos podem realizar, entre seus filiados, as prévias eleitorais, destinadas a buscar orientação e fixar diretrizes, inclusive sobre a escolha de candidatos. 2. A eventual divulgação, pelos veículos de comunicação, dos resultados de consulta interna, não caracteriza em princípio, propaganda eleitoral antecipada” (TSE – Ac. nº 20218, de 19-6-2001);</a:t>
            </a:r>
          </a:p>
          <a:p>
            <a:pPr algn="just"/>
            <a:endParaRPr lang="pt-BR" sz="3000" dirty="0" smtClean="0"/>
          </a:p>
          <a:p>
            <a:pPr algn="just">
              <a:buFontTx/>
              <a:buChar char="-"/>
            </a:pPr>
            <a:endParaRPr lang="pt-BR" dirty="0" smtClean="0"/>
          </a:p>
          <a:p>
            <a:pPr algn="just">
              <a:buFontTx/>
              <a:buChar char="-"/>
            </a:pPr>
            <a:endParaRPr lang="pt-BR" dirty="0" smtClean="0"/>
          </a:p>
          <a:p>
            <a:pPr algn="just"/>
            <a:endParaRPr lang="pt-BR" dirty="0" smtClean="0"/>
          </a:p>
          <a:p>
            <a:pPr algn="just"/>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8" name="CaixaDeTexto 7"/>
          <p:cNvSpPr txBox="1"/>
          <p:nvPr/>
        </p:nvSpPr>
        <p:spPr>
          <a:xfrm>
            <a:off x="928662" y="1857364"/>
            <a:ext cx="7715304" cy="5016758"/>
          </a:xfrm>
          <a:prstGeom prst="rect">
            <a:avLst/>
          </a:prstGeom>
          <a:noFill/>
        </p:spPr>
        <p:txBody>
          <a:bodyPr wrap="square" rtlCol="0">
            <a:spAutoFit/>
          </a:bodyPr>
          <a:lstStyle/>
          <a:p>
            <a:pPr algn="just">
              <a:buFontTx/>
              <a:buChar char="-"/>
            </a:pPr>
            <a:r>
              <a:rPr lang="pt-BR" sz="3200" dirty="0" smtClean="0"/>
              <a:t>Nosso ordenamento jurídico também não contempla a figura da candidatura avulsa que foi objeto de discussões por ocasião de nossa mais recente reforma política ocorrida em 2017;</a:t>
            </a:r>
          </a:p>
          <a:p>
            <a:pPr algn="just">
              <a:buFontTx/>
              <a:buChar char="-"/>
            </a:pPr>
            <a:endParaRPr lang="pt-BR" sz="3200" dirty="0" smtClean="0"/>
          </a:p>
          <a:p>
            <a:pPr algn="just">
              <a:buFontTx/>
              <a:buChar char="-"/>
            </a:pPr>
            <a:r>
              <a:rPr lang="pt-BR" sz="3200" dirty="0" smtClean="0"/>
              <a:t>Caso interessante: Vereador Gabriel Azevedo (BH), do PHS.</a:t>
            </a:r>
          </a:p>
          <a:p>
            <a:pPr algn="just">
              <a:buFontTx/>
              <a:buChar char="-"/>
            </a:pPr>
            <a:endParaRPr lang="pt-BR" sz="3200" dirty="0" smtClean="0"/>
          </a:p>
          <a:p>
            <a:pPr algn="just">
              <a:buFontTx/>
              <a:buChar char="-"/>
            </a:pPr>
            <a:r>
              <a:rPr lang="pt-BR" sz="3200" dirty="0" smtClean="0"/>
              <a:t>Cláusula de independência.</a:t>
            </a:r>
            <a:endParaRPr lang="pt-BR"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6" name="CaixaDeTexto 5"/>
          <p:cNvSpPr txBox="1"/>
          <p:nvPr/>
        </p:nvSpPr>
        <p:spPr>
          <a:xfrm>
            <a:off x="928662" y="1857364"/>
            <a:ext cx="7572428" cy="5016758"/>
          </a:xfrm>
          <a:prstGeom prst="rect">
            <a:avLst/>
          </a:prstGeom>
          <a:noFill/>
        </p:spPr>
        <p:txBody>
          <a:bodyPr wrap="square" rtlCol="0">
            <a:spAutoFit/>
          </a:bodyPr>
          <a:lstStyle/>
          <a:p>
            <a:pPr lvl="2" algn="just"/>
            <a:r>
              <a:rPr lang="pt-BR" sz="3200" dirty="0" smtClean="0"/>
              <a:t>Está pendente ainda, julgamento no STF de feito, cujo relator é o Ministro  Luís Roberto Barroso, em que o advogado Rodrigo </a:t>
            </a:r>
            <a:r>
              <a:rPr lang="pt-BR" sz="3200" dirty="0" err="1" smtClean="0"/>
              <a:t>Mezzomo</a:t>
            </a:r>
            <a:r>
              <a:rPr lang="pt-BR" sz="3200" dirty="0" smtClean="0"/>
              <a:t>, que lançou candidatura a Prefeito do município do Rio de Janeiro pleiteia o reconhecimento da possibilidade de candidatura avulsa, fundamentando seu pedido no Pacto de </a:t>
            </a:r>
            <a:r>
              <a:rPr lang="pt-BR" sz="3200" dirty="0" err="1" smtClean="0"/>
              <a:t>San</a:t>
            </a:r>
            <a:r>
              <a:rPr lang="pt-BR" sz="3200" dirty="0" smtClean="0"/>
              <a:t> José, ratificado pelo Brasil em 1992.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CaixaDeTexto 4"/>
          <p:cNvSpPr txBox="1"/>
          <p:nvPr/>
        </p:nvSpPr>
        <p:spPr>
          <a:xfrm>
            <a:off x="928662" y="1857364"/>
            <a:ext cx="7572428" cy="5509200"/>
          </a:xfrm>
          <a:prstGeom prst="rect">
            <a:avLst/>
          </a:prstGeom>
          <a:noFill/>
        </p:spPr>
        <p:txBody>
          <a:bodyPr wrap="square" rtlCol="0">
            <a:spAutoFit/>
          </a:bodyPr>
          <a:lstStyle/>
          <a:p>
            <a:pPr algn="just">
              <a:buFontTx/>
              <a:buChar char="-"/>
            </a:pPr>
            <a:r>
              <a:rPr lang="pt-BR" sz="3200" dirty="0" smtClean="0"/>
              <a:t>É condição que o candidato tenha pelo menos 06 (seis) meses de domicílio eleitoral, e com a filiação deferida no mesmo prazo – Lei 9504/97, art. 9º;</a:t>
            </a:r>
          </a:p>
          <a:p>
            <a:pPr algn="just">
              <a:buFontTx/>
              <a:buChar char="-"/>
            </a:pPr>
            <a:endParaRPr lang="pt-BR" sz="3200" dirty="0" smtClean="0"/>
          </a:p>
          <a:p>
            <a:pPr algn="just">
              <a:buFontTx/>
              <a:buChar char="-"/>
            </a:pPr>
            <a:r>
              <a:rPr lang="pt-BR" sz="3200" dirty="0" smtClean="0"/>
              <a:t>Partidos podem estabelecer prazo maior, sendo vedada qualquer alteração no ano eleitoral;</a:t>
            </a:r>
          </a:p>
          <a:p>
            <a:pPr algn="just">
              <a:buFontTx/>
              <a:buChar char="-"/>
            </a:pPr>
            <a:endParaRPr lang="pt-BR" sz="3200" dirty="0" smtClean="0"/>
          </a:p>
          <a:p>
            <a:pPr algn="just"/>
            <a:endParaRPr lang="pt-BR" sz="3200" dirty="0" smtClean="0"/>
          </a:p>
          <a:p>
            <a:pPr algn="just"/>
            <a:endParaRPr lang="pt-BR"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CaixaDeTexto 4"/>
          <p:cNvSpPr txBox="1"/>
          <p:nvPr/>
        </p:nvSpPr>
        <p:spPr>
          <a:xfrm>
            <a:off x="928662" y="1857364"/>
            <a:ext cx="7572428" cy="5016758"/>
          </a:xfrm>
          <a:prstGeom prst="rect">
            <a:avLst/>
          </a:prstGeom>
          <a:noFill/>
        </p:spPr>
        <p:txBody>
          <a:bodyPr wrap="square" rtlCol="0">
            <a:spAutoFit/>
          </a:bodyPr>
          <a:lstStyle/>
          <a:p>
            <a:pPr algn="just">
              <a:buFontTx/>
              <a:buChar char="-"/>
            </a:pPr>
            <a:r>
              <a:rPr lang="pt-BR" sz="3200" dirty="0" smtClean="0"/>
              <a:t>Detentores de cargos executivos já reeleitos, não podem ser candidatos ao mesmo cargo, nem ao cargo de vice – Resolução/TSE 22005/2005;</a:t>
            </a:r>
          </a:p>
          <a:p>
            <a:pPr algn="just">
              <a:buFontTx/>
              <a:buChar char="-"/>
            </a:pPr>
            <a:endParaRPr lang="pt-BR" sz="3200" dirty="0" smtClean="0"/>
          </a:p>
          <a:p>
            <a:pPr algn="just">
              <a:buFontTx/>
              <a:buChar char="-"/>
            </a:pPr>
            <a:r>
              <a:rPr lang="pt-BR" sz="3200" dirty="0" smtClean="0"/>
              <a:t>Caso pretendam concorrer a outros cargos, devem renunciar até 06 (seis) meses antes do pleito;</a:t>
            </a:r>
          </a:p>
          <a:p>
            <a:pPr algn="just">
              <a:buFontTx/>
              <a:buChar char="-"/>
            </a:pPr>
            <a:endParaRPr lang="pt-BR" sz="3200" dirty="0" smtClean="0"/>
          </a:p>
          <a:p>
            <a:pPr algn="just">
              <a:buFontTx/>
              <a:buChar char="-"/>
            </a:pPr>
            <a:r>
              <a:rPr lang="pt-BR" sz="3200" dirty="0" smtClean="0"/>
              <a:t> Prefeito itinerante – vedação: RE 637485.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   DANILO ATALLA</a:t>
            </a:r>
            <a:endParaRPr lang="pt-BR" dirty="0"/>
          </a:p>
        </p:txBody>
      </p:sp>
      <p:pic>
        <p:nvPicPr>
          <p:cNvPr id="5" name="Imagem 4"/>
          <p:cNvPicPr/>
          <p:nvPr/>
        </p:nvPicPr>
        <p:blipFill>
          <a:blip r:embed="rId2" cstate="print"/>
          <a:stretch>
            <a:fillRect/>
          </a:stretch>
        </p:blipFill>
        <p:spPr>
          <a:xfrm>
            <a:off x="214282" y="214290"/>
            <a:ext cx="1643042" cy="1500174"/>
          </a:xfrm>
          <a:prstGeom prst="rect">
            <a:avLst/>
          </a:prstGeom>
        </p:spPr>
      </p:pic>
      <p:sp>
        <p:nvSpPr>
          <p:cNvPr id="6" name="CaixaDeTexto 5"/>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10" name="CaixaDeTexto 9"/>
          <p:cNvSpPr txBox="1"/>
          <p:nvPr/>
        </p:nvSpPr>
        <p:spPr>
          <a:xfrm>
            <a:off x="1142976" y="1785926"/>
            <a:ext cx="7643866" cy="6740307"/>
          </a:xfrm>
          <a:prstGeom prst="rect">
            <a:avLst/>
          </a:prstGeom>
          <a:noFill/>
        </p:spPr>
        <p:txBody>
          <a:bodyPr wrap="square" rtlCol="0">
            <a:spAutoFit/>
          </a:bodyPr>
          <a:lstStyle/>
          <a:p>
            <a:pPr algn="ctr"/>
            <a:r>
              <a:rPr lang="pt-BR" b="1" dirty="0" smtClean="0"/>
              <a:t>   </a:t>
            </a:r>
            <a:r>
              <a:rPr lang="pt-BR" sz="3000" b="1" dirty="0" smtClean="0"/>
              <a:t>ESPECIALISTA EM DIREITO ADMINISTRATIVO</a:t>
            </a:r>
          </a:p>
          <a:p>
            <a:pPr algn="ctr"/>
            <a:r>
              <a:rPr lang="pt-BR" sz="3000" b="1" dirty="0" smtClean="0"/>
              <a:t>PUC-SP</a:t>
            </a:r>
          </a:p>
          <a:p>
            <a:pPr algn="ctr"/>
            <a:endParaRPr lang="pt-BR" sz="3000" b="1" dirty="0" smtClean="0"/>
          </a:p>
          <a:p>
            <a:pPr algn="ctr"/>
            <a:r>
              <a:rPr lang="pt-BR" sz="3000" b="1" dirty="0" smtClean="0"/>
              <a:t>PÓS GRADUANDO</a:t>
            </a:r>
          </a:p>
          <a:p>
            <a:pPr algn="ctr"/>
            <a:r>
              <a:rPr lang="pt-BR" sz="3000" b="1" dirty="0" smtClean="0"/>
              <a:t>EJEP-TRE/SP</a:t>
            </a:r>
          </a:p>
          <a:p>
            <a:pPr algn="ctr"/>
            <a:endParaRPr lang="pt-BR" sz="3000" b="1" dirty="0" smtClean="0"/>
          </a:p>
          <a:p>
            <a:pPr algn="ctr"/>
            <a:endParaRPr lang="pt-BR" sz="3000" b="1" dirty="0" smtClean="0"/>
          </a:p>
          <a:p>
            <a:pPr algn="ctr"/>
            <a:r>
              <a:rPr lang="pt-BR" sz="3000" b="1" dirty="0" smtClean="0"/>
              <a:t>    PROCURADOR GERAL DO MUNICÍPIO DE EMBU-GUAÇU – SP</a:t>
            </a:r>
          </a:p>
          <a:p>
            <a:endParaRPr lang="pt-BR" sz="3000" b="1" dirty="0" smtClean="0"/>
          </a:p>
          <a:p>
            <a:r>
              <a:rPr lang="pt-BR" sz="3000" b="1" dirty="0" smtClean="0"/>
              <a:t>                          </a:t>
            </a:r>
          </a:p>
          <a:p>
            <a:r>
              <a:rPr lang="pt-BR" sz="3000" b="1" dirty="0" smtClean="0"/>
              <a:t>                           </a:t>
            </a:r>
            <a:endParaRPr lang="pt-BR" dirty="0" smtClean="0"/>
          </a:p>
          <a:p>
            <a:endParaRPr lang="pt-BR" dirty="0" smtClean="0"/>
          </a:p>
          <a:p>
            <a:endParaRPr lang="pt-BR" dirty="0" smtClean="0"/>
          </a:p>
          <a:p>
            <a:endParaRPr lang="pt-BR" dirty="0" smtClean="0"/>
          </a:p>
          <a:p>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CaixaDeTexto 4"/>
          <p:cNvSpPr txBox="1"/>
          <p:nvPr/>
        </p:nvSpPr>
        <p:spPr>
          <a:xfrm>
            <a:off x="928662" y="1857364"/>
            <a:ext cx="7572428" cy="4524315"/>
          </a:xfrm>
          <a:prstGeom prst="rect">
            <a:avLst/>
          </a:prstGeom>
          <a:noFill/>
        </p:spPr>
        <p:txBody>
          <a:bodyPr wrap="square" rtlCol="0">
            <a:spAutoFit/>
          </a:bodyPr>
          <a:lstStyle/>
          <a:p>
            <a:pPr algn="just"/>
            <a:r>
              <a:rPr lang="pt-BR" sz="3200" b="1" dirty="0" smtClean="0"/>
              <a:t>NATUREZA JURÍDICA:</a:t>
            </a:r>
          </a:p>
          <a:p>
            <a:pPr algn="just">
              <a:buFontTx/>
              <a:buChar char="-"/>
            </a:pPr>
            <a:endParaRPr lang="pt-BR" sz="3200" dirty="0" smtClean="0"/>
          </a:p>
          <a:p>
            <a:pPr algn="just">
              <a:buFontTx/>
              <a:buChar char="-"/>
            </a:pPr>
            <a:r>
              <a:rPr lang="pt-BR" sz="3200" dirty="0" smtClean="0"/>
              <a:t> Muitos entendem tratar-se de processo administrativo, havendo autores que advogam tratar-se de misto de processo administrativo e jurisdicional;</a:t>
            </a:r>
          </a:p>
          <a:p>
            <a:pPr algn="just">
              <a:buFontTx/>
              <a:buChar char="-"/>
            </a:pPr>
            <a:endParaRPr lang="pt-BR" sz="3200" dirty="0" smtClean="0"/>
          </a:p>
          <a:p>
            <a:pPr algn="just">
              <a:buFontTx/>
              <a:buChar char="-"/>
            </a:pPr>
            <a:r>
              <a:rPr lang="pt-BR" sz="3200" dirty="0" smtClean="0"/>
              <a:t>Adriano Soares da Costa assinala tratar-se de: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CaixaDeTexto 4"/>
          <p:cNvSpPr txBox="1"/>
          <p:nvPr/>
        </p:nvSpPr>
        <p:spPr>
          <a:xfrm>
            <a:off x="928662" y="1857364"/>
            <a:ext cx="7572428" cy="5509200"/>
          </a:xfrm>
          <a:prstGeom prst="rect">
            <a:avLst/>
          </a:prstGeom>
          <a:noFill/>
        </p:spPr>
        <p:txBody>
          <a:bodyPr wrap="square" rtlCol="0">
            <a:spAutoFit/>
          </a:bodyPr>
          <a:lstStyle/>
          <a:p>
            <a:pPr algn="just"/>
            <a:r>
              <a:rPr lang="pt-BR" sz="3200" dirty="0" smtClean="0"/>
              <a:t>“(...)uma ação de jurisdição voluntária, sem espaço para o estabelecimento do contraditório.</a:t>
            </a:r>
          </a:p>
          <a:p>
            <a:pPr algn="just"/>
            <a:r>
              <a:rPr lang="pt-BR" sz="3200" dirty="0" smtClean="0"/>
              <a:t>(...)forma-se linearmente, entre o requerente e o juiz eleitoral sem que haja </a:t>
            </a:r>
            <a:r>
              <a:rPr lang="pt-BR" sz="3200" dirty="0" err="1" smtClean="0"/>
              <a:t>angularização</a:t>
            </a:r>
            <a:r>
              <a:rPr lang="pt-BR" sz="3200" dirty="0" smtClean="0"/>
              <a:t>, ou seja, sem a existência de um pólo passivo (autor;juiz; réu).”</a:t>
            </a:r>
          </a:p>
          <a:p>
            <a:pPr algn="just"/>
            <a:endParaRPr lang="pt-BR" sz="3200" dirty="0" smtClean="0"/>
          </a:p>
          <a:p>
            <a:pPr algn="just"/>
            <a:endParaRPr lang="pt-BR" sz="3200" dirty="0" smtClean="0"/>
          </a:p>
          <a:p>
            <a:pPr algn="just"/>
            <a:endParaRPr lang="pt-BR" sz="3200" dirty="0" smtClean="0"/>
          </a:p>
          <a:p>
            <a:pPr algn="just"/>
            <a:endParaRPr lang="pt-BR" sz="32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6" name="CaixaDeTexto 5"/>
          <p:cNvSpPr txBox="1"/>
          <p:nvPr/>
        </p:nvSpPr>
        <p:spPr>
          <a:xfrm>
            <a:off x="1000100" y="1928802"/>
            <a:ext cx="7572428" cy="4524315"/>
          </a:xfrm>
          <a:prstGeom prst="rect">
            <a:avLst/>
          </a:prstGeom>
          <a:noFill/>
        </p:spPr>
        <p:txBody>
          <a:bodyPr wrap="square" rtlCol="0">
            <a:spAutoFit/>
          </a:bodyPr>
          <a:lstStyle/>
          <a:p>
            <a:pPr algn="just"/>
            <a:r>
              <a:rPr lang="pt-BR" sz="3200" dirty="0" smtClean="0"/>
              <a:t>- Os feitos eleitorais, consoante art. 94 da LE estabelece que os feitos eleitorais desde o registro até 05 (cinco) dias após a realização do segundo turno, terão prioridade para todos os juízes e promotores eleitorais, excetuando-se as ações de </a:t>
            </a:r>
            <a:r>
              <a:rPr lang="pt-BR" sz="3200" i="1" dirty="0" smtClean="0"/>
              <a:t>Habeas Corpus</a:t>
            </a:r>
            <a:r>
              <a:rPr lang="pt-BR" sz="3200" dirty="0" smtClean="0"/>
              <a:t> e Mandado de Segurança;</a:t>
            </a:r>
          </a:p>
          <a:p>
            <a:pPr algn="just"/>
            <a:endParaRPr lang="pt-BR" sz="3200" dirty="0" smtClean="0"/>
          </a:p>
          <a:p>
            <a:pPr algn="just"/>
            <a:endParaRPr lang="pt-BR" sz="32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5016758"/>
          </a:xfrm>
          <a:prstGeom prst="rect">
            <a:avLst/>
          </a:prstGeom>
        </p:spPr>
        <p:txBody>
          <a:bodyPr wrap="square">
            <a:spAutoFit/>
          </a:bodyPr>
          <a:lstStyle/>
          <a:p>
            <a:pPr algn="just">
              <a:buFontTx/>
              <a:buChar char="-"/>
            </a:pPr>
            <a:r>
              <a:rPr lang="pt-BR" sz="3200" dirty="0" smtClean="0"/>
              <a:t>O desrespeito a tal norma implica em eventual prática de crime de responsabilidade ou anotação funcional para efeito de promoção de carreira;</a:t>
            </a:r>
          </a:p>
          <a:p>
            <a:pPr algn="just">
              <a:buFontTx/>
              <a:buChar char="-"/>
            </a:pPr>
            <a:endParaRPr lang="pt-BR" sz="3200" dirty="0" smtClean="0"/>
          </a:p>
          <a:p>
            <a:pPr algn="just">
              <a:buFontTx/>
              <a:buChar char="-"/>
            </a:pPr>
            <a:r>
              <a:rPr lang="pt-BR" sz="3200" dirty="0" smtClean="0"/>
              <a:t> Caso haja descumprimento por juízes eleitorais, cabe representação ao TRE, em caso de descumprimento do TRE, ao TSE; e caso o descumprimento parta do TSE ao CNJ.</a:t>
            </a:r>
          </a:p>
          <a:p>
            <a:pPr algn="just"/>
            <a:endParaRPr lang="pt-BR"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4524315"/>
          </a:xfrm>
          <a:prstGeom prst="rect">
            <a:avLst/>
          </a:prstGeom>
        </p:spPr>
        <p:txBody>
          <a:bodyPr wrap="square">
            <a:spAutoFit/>
          </a:bodyPr>
          <a:lstStyle/>
          <a:p>
            <a:pPr algn="just">
              <a:buFontTx/>
              <a:buChar char="-"/>
            </a:pPr>
            <a:r>
              <a:rPr lang="pt-BR" sz="3200" dirty="0" smtClean="0"/>
              <a:t>Feita a escolha em convenção, há que se proceder o registro de candidaturas junto à Justiça Eleitoral;</a:t>
            </a:r>
          </a:p>
          <a:p>
            <a:pPr algn="just">
              <a:buFontTx/>
              <a:buChar char="-"/>
            </a:pPr>
            <a:endParaRPr lang="pt-BR" sz="3200" dirty="0" smtClean="0"/>
          </a:p>
          <a:p>
            <a:pPr algn="just">
              <a:buFontTx/>
              <a:buChar char="-"/>
            </a:pPr>
            <a:r>
              <a:rPr lang="pt-BR" sz="3200" dirty="0" smtClean="0"/>
              <a:t> Desde logo, o </a:t>
            </a:r>
            <a:r>
              <a:rPr lang="pt-BR" sz="3200" i="1" dirty="0" smtClean="0"/>
              <a:t>caput </a:t>
            </a:r>
            <a:r>
              <a:rPr lang="pt-BR" sz="3200" dirty="0" smtClean="0"/>
              <a:t>do artigo 88  do Código Eleitoral veda o registro de um mesmo candidato para mais de um cargo eletivo;</a:t>
            </a:r>
          </a:p>
          <a:p>
            <a:pPr algn="just">
              <a:buFontTx/>
              <a:buChar char="-"/>
            </a:pPr>
            <a:endParaRPr lang="pt-BR" sz="3200" dirty="0" smtClean="0"/>
          </a:p>
          <a:p>
            <a:pPr algn="just"/>
            <a:endParaRPr lang="pt-BR"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6001643"/>
          </a:xfrm>
          <a:prstGeom prst="rect">
            <a:avLst/>
          </a:prstGeom>
        </p:spPr>
        <p:txBody>
          <a:bodyPr wrap="square">
            <a:spAutoFit/>
          </a:bodyPr>
          <a:lstStyle/>
          <a:p>
            <a:pPr algn="just"/>
            <a:r>
              <a:rPr lang="pt-BR" sz="3200" b="1" dirty="0" smtClean="0"/>
              <a:t>COMPETÊNCIA E REQUISITOS DO REGISTRO DE CANDIDATURA:</a:t>
            </a:r>
          </a:p>
          <a:p>
            <a:pPr algn="just"/>
            <a:endParaRPr lang="pt-BR" sz="3200" dirty="0" smtClean="0"/>
          </a:p>
          <a:p>
            <a:pPr algn="just">
              <a:buFontTx/>
              <a:buChar char="-"/>
            </a:pPr>
            <a:r>
              <a:rPr lang="pt-BR" sz="3200" dirty="0" smtClean="0"/>
              <a:t>Artigo 11 da Lei 9504/97:</a:t>
            </a:r>
          </a:p>
          <a:p>
            <a:pPr algn="just"/>
            <a:r>
              <a:rPr lang="pt-BR" sz="3200" dirty="0" smtClean="0"/>
              <a:t>Art. 11.  Os partidos e coligações solicitarão à Justiça Eleitoral o registro de seus candidatos até as dezenove horas do dia 15 de agosto do ano em que se realizarem as eleições. </a:t>
            </a:r>
          </a:p>
          <a:p>
            <a:pPr algn="just"/>
            <a:r>
              <a:rPr lang="pt-BR" sz="3200" dirty="0" smtClean="0"/>
              <a:t>§ 1º O pedido de registro deve ser instruído com os seguintes documentos:</a:t>
            </a:r>
          </a:p>
          <a:p>
            <a:pPr algn="just"/>
            <a:endParaRPr lang="pt-BR" sz="3200" dirty="0" smtClean="0"/>
          </a:p>
          <a:p>
            <a:pPr algn="just"/>
            <a:endParaRPr lang="pt-BR"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3539430"/>
          </a:xfrm>
          <a:prstGeom prst="rect">
            <a:avLst/>
          </a:prstGeom>
          <a:noFill/>
        </p:spPr>
        <p:txBody>
          <a:bodyPr wrap="square" rtlCol="0">
            <a:spAutoFit/>
          </a:bodyPr>
          <a:lstStyle/>
          <a:p>
            <a:pPr algn="just"/>
            <a:r>
              <a:rPr lang="pt-BR" sz="3200" dirty="0" smtClean="0"/>
              <a:t>I - cópia da ata a que se refere o art. 8º;</a:t>
            </a:r>
          </a:p>
          <a:p>
            <a:pPr algn="just"/>
            <a:r>
              <a:rPr lang="pt-BR" sz="3200" dirty="0" smtClean="0"/>
              <a:t>II - autorização do candidato, por escrito;</a:t>
            </a:r>
          </a:p>
          <a:p>
            <a:r>
              <a:rPr lang="pt-BR" sz="3200" dirty="0" smtClean="0"/>
              <a:t>III - prova de filiação partidária;</a:t>
            </a:r>
          </a:p>
          <a:p>
            <a:r>
              <a:rPr lang="pt-BR" sz="3200" dirty="0" smtClean="0"/>
              <a:t>IV - declaração de bens, assinada pelo candidato;</a:t>
            </a:r>
          </a:p>
          <a:p>
            <a:endParaRPr lang="pt-BR" sz="3200" dirty="0" smtClean="0"/>
          </a:p>
          <a:p>
            <a:pPr algn="just"/>
            <a:endParaRPr lang="pt-BR" sz="32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5509200"/>
          </a:xfrm>
          <a:prstGeom prst="rect">
            <a:avLst/>
          </a:prstGeom>
          <a:noFill/>
        </p:spPr>
        <p:txBody>
          <a:bodyPr wrap="square" rtlCol="0">
            <a:spAutoFit/>
          </a:bodyPr>
          <a:lstStyle/>
          <a:p>
            <a:pPr algn="just"/>
            <a:r>
              <a:rPr lang="pt-BR" sz="3200" dirty="0" smtClean="0"/>
              <a:t>V - cópia do título eleitoral ou certidão, fornecida pelo cartório eleitoral, de que o candidato é eleitor na circunscrição ou requereu sua inscrição ou transferência de domicílio no prazo previsto no art. 9º;</a:t>
            </a:r>
          </a:p>
          <a:p>
            <a:pPr algn="just"/>
            <a:r>
              <a:rPr lang="pt-BR" sz="3200" dirty="0" smtClean="0"/>
              <a:t>VI - certidão de quitação eleitoral;</a:t>
            </a:r>
          </a:p>
          <a:p>
            <a:pPr algn="just"/>
            <a:r>
              <a:rPr lang="pt-BR" sz="3200" dirty="0" smtClean="0"/>
              <a:t>VII - certidões criminais fornecidas pelos órgãos de distribuição da Justiça Eleitoral, Federal e Estadual;</a:t>
            </a:r>
          </a:p>
          <a:p>
            <a:pPr algn="just"/>
            <a:endParaRPr lang="pt-BR" sz="3200" dirty="0" smtClean="0"/>
          </a:p>
          <a:p>
            <a:pPr algn="just"/>
            <a:endParaRPr lang="pt-BR" sz="32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5509200"/>
          </a:xfrm>
          <a:prstGeom prst="rect">
            <a:avLst/>
          </a:prstGeom>
          <a:noFill/>
        </p:spPr>
        <p:txBody>
          <a:bodyPr wrap="square" rtlCol="0">
            <a:spAutoFit/>
          </a:bodyPr>
          <a:lstStyle/>
          <a:p>
            <a:pPr algn="just"/>
            <a:r>
              <a:rPr lang="pt-BR" sz="3200" dirty="0" smtClean="0"/>
              <a:t>VIII - fotografia do candidato, nas dimensões estabelecidas em instrução da Justiça Eleitoral, para efeito do disposto no § 1º do art. 59.</a:t>
            </a:r>
          </a:p>
          <a:p>
            <a:pPr algn="just"/>
            <a:r>
              <a:rPr lang="pt-BR" sz="3200" dirty="0" smtClean="0"/>
              <a:t>IX - propostas defendidas pelo candidato a Prefeito, a Governador de Estado e a Presidente da República.</a:t>
            </a:r>
          </a:p>
          <a:p>
            <a:pPr algn="just"/>
            <a:endParaRPr lang="pt-BR" sz="3200" dirty="0" smtClean="0"/>
          </a:p>
          <a:p>
            <a:pPr algn="just"/>
            <a:r>
              <a:rPr lang="pt-BR" sz="3200" b="1" dirty="0" smtClean="0"/>
              <a:t>ATENÇÃO: </a:t>
            </a:r>
          </a:p>
          <a:p>
            <a:pPr algn="just"/>
            <a:endParaRPr lang="pt-BR" sz="3200" dirty="0" smtClean="0"/>
          </a:p>
          <a:p>
            <a:pPr algn="just"/>
            <a:endParaRPr lang="pt-BR" sz="32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5016758"/>
          </a:xfrm>
          <a:prstGeom prst="rect">
            <a:avLst/>
          </a:prstGeom>
          <a:noFill/>
        </p:spPr>
        <p:txBody>
          <a:bodyPr wrap="square" rtlCol="0">
            <a:spAutoFit/>
          </a:bodyPr>
          <a:lstStyle/>
          <a:p>
            <a:pPr algn="just"/>
            <a:r>
              <a:rPr lang="pt-BR" sz="3200" dirty="0" smtClean="0"/>
              <a:t>Art. 11 (...):</a:t>
            </a:r>
          </a:p>
          <a:p>
            <a:pPr algn="just"/>
            <a:r>
              <a:rPr lang="pt-BR" sz="3200" dirty="0" smtClean="0"/>
              <a:t>§ 2</a:t>
            </a:r>
            <a:r>
              <a:rPr lang="pt-BR" sz="3200" u="sng" baseline="30000" dirty="0" smtClean="0"/>
              <a:t>o</a:t>
            </a:r>
            <a:r>
              <a:rPr lang="pt-BR" sz="3200" dirty="0" smtClean="0"/>
              <a:t>  A idade mínima constitucionalmente estabelecida como condição de elegibilidade é verificada tendo por referência a data da posse, salvo quando fixada em dezoito anos, hipótese em que será aferida na data-limite para o pedido de registro.</a:t>
            </a:r>
          </a:p>
          <a:p>
            <a:pPr algn="just"/>
            <a:endParaRPr lang="pt-BR" sz="3200" dirty="0" smtClean="0"/>
          </a:p>
          <a:p>
            <a:pPr algn="just"/>
            <a:r>
              <a:rPr lang="pt-BR" sz="3200" dirty="0" smtClean="0"/>
              <a:t>- Ou seja, somente para o cargo de Vereador a idade mínima é verificada no registro.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5" name="CaixaDeTexto 4"/>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6" name="CaixaDeTexto 5"/>
          <p:cNvSpPr txBox="1"/>
          <p:nvPr/>
        </p:nvSpPr>
        <p:spPr>
          <a:xfrm>
            <a:off x="928662" y="2357430"/>
            <a:ext cx="7500990" cy="3170099"/>
          </a:xfrm>
          <a:prstGeom prst="rect">
            <a:avLst/>
          </a:prstGeom>
          <a:noFill/>
        </p:spPr>
        <p:txBody>
          <a:bodyPr wrap="square" rtlCol="0">
            <a:spAutoFit/>
          </a:bodyPr>
          <a:lstStyle/>
          <a:p>
            <a:pPr algn="ctr"/>
            <a:r>
              <a:rPr lang="pt-BR" sz="4000" b="1" dirty="0" smtClean="0"/>
              <a:t>REGISTRO </a:t>
            </a:r>
          </a:p>
          <a:p>
            <a:pPr algn="ctr"/>
            <a:endParaRPr lang="pt-BR" sz="4000" b="1" dirty="0" smtClean="0"/>
          </a:p>
          <a:p>
            <a:pPr algn="ctr"/>
            <a:r>
              <a:rPr lang="pt-BR" sz="4000" b="1" dirty="0" smtClean="0"/>
              <a:t>DE</a:t>
            </a:r>
          </a:p>
          <a:p>
            <a:pPr algn="ctr"/>
            <a:endParaRPr lang="pt-BR" sz="4000" b="1" dirty="0" smtClean="0"/>
          </a:p>
          <a:p>
            <a:pPr algn="ctr"/>
            <a:r>
              <a:rPr lang="pt-BR" sz="4000" b="1" dirty="0" smtClean="0"/>
              <a:t>CANDIDATURA</a:t>
            </a:r>
            <a:endParaRPr lang="pt-BR" sz="4000"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5509200"/>
          </a:xfrm>
          <a:prstGeom prst="rect">
            <a:avLst/>
          </a:prstGeom>
          <a:noFill/>
        </p:spPr>
        <p:txBody>
          <a:bodyPr wrap="square" rtlCol="0">
            <a:spAutoFit/>
          </a:bodyPr>
          <a:lstStyle/>
          <a:p>
            <a:pPr algn="just"/>
            <a:r>
              <a:rPr lang="pt-BR" sz="3200" dirty="0" smtClean="0"/>
              <a:t>§ 4</a:t>
            </a:r>
            <a:r>
              <a:rPr lang="pt-BR" sz="3200" u="sng" baseline="30000" dirty="0" smtClean="0"/>
              <a:t>o</a:t>
            </a:r>
            <a:r>
              <a:rPr lang="pt-BR" sz="3200" dirty="0" smtClean="0"/>
              <a:t>  Na hipótese de o partido ou coligação não requerer o registro de seus candidatos, estes poderão fazê-lo perante a Justiça Eleitoral, observado o prazo máximo de quarenta e oito horas seguintes à publicação da lista dos candidatos pela Justiça Eleitoral.</a:t>
            </a:r>
          </a:p>
          <a:p>
            <a:pPr algn="just"/>
            <a:endParaRPr lang="pt-BR" sz="3200" dirty="0" smtClean="0"/>
          </a:p>
          <a:p>
            <a:pPr algn="just">
              <a:buFontTx/>
              <a:buChar char="-"/>
            </a:pPr>
            <a:r>
              <a:rPr lang="pt-BR" sz="3200" b="1" dirty="0" smtClean="0"/>
              <a:t> Não confundir com candidatura avulsa.</a:t>
            </a:r>
            <a:r>
              <a:rPr lang="pt-BR" sz="3200" dirty="0" smtClean="0"/>
              <a:t> </a:t>
            </a:r>
          </a:p>
          <a:p>
            <a:pPr algn="just">
              <a:buFontTx/>
              <a:buChar char="-"/>
            </a:pPr>
            <a:endParaRPr lang="pt-BR" sz="3200" dirty="0" smtClean="0"/>
          </a:p>
          <a:p>
            <a:pPr algn="just">
              <a:buFontTx/>
              <a:buChar char="-"/>
            </a:pPr>
            <a:endParaRPr lang="pt-BR" sz="3200" dirty="0" smtClean="0"/>
          </a:p>
          <a:p>
            <a:pPr algn="just">
              <a:buFontTx/>
              <a:buChar char="-"/>
            </a:pPr>
            <a:endParaRPr lang="pt-BR" sz="32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7" name="CaixaDeTexto 6"/>
          <p:cNvSpPr txBox="1"/>
          <p:nvPr/>
        </p:nvSpPr>
        <p:spPr>
          <a:xfrm>
            <a:off x="1071538" y="1857364"/>
            <a:ext cx="7572428" cy="5016758"/>
          </a:xfrm>
          <a:prstGeom prst="rect">
            <a:avLst/>
          </a:prstGeom>
          <a:noFill/>
        </p:spPr>
        <p:txBody>
          <a:bodyPr wrap="square" rtlCol="0">
            <a:spAutoFit/>
          </a:bodyPr>
          <a:lstStyle/>
          <a:p>
            <a:pPr algn="just">
              <a:buFontTx/>
              <a:buChar char="-"/>
            </a:pPr>
            <a:r>
              <a:rPr lang="pt-BR" sz="3200" dirty="0" smtClean="0"/>
              <a:t>Os documentos elencados no artigo 11, são requisitos para o registro, e caso não apresentados mesmo após ser assinalado prazo para suprimir a omissão, causará o indeferimento do registro;</a:t>
            </a:r>
          </a:p>
          <a:p>
            <a:pPr algn="just">
              <a:buFontTx/>
              <a:buChar char="-"/>
            </a:pPr>
            <a:endParaRPr lang="pt-BR" sz="3200" dirty="0" smtClean="0"/>
          </a:p>
          <a:p>
            <a:pPr algn="just">
              <a:buFontTx/>
              <a:buChar char="-"/>
            </a:pPr>
            <a:r>
              <a:rPr lang="pt-BR" sz="3200" dirty="0" smtClean="0"/>
              <a:t> Sobre tal tema, importante a lição de </a:t>
            </a:r>
            <a:r>
              <a:rPr lang="pt-BR" sz="3200" dirty="0" err="1" smtClean="0"/>
              <a:t>Walber</a:t>
            </a:r>
            <a:r>
              <a:rPr lang="pt-BR" sz="3200" dirty="0" smtClean="0"/>
              <a:t> Agra:</a:t>
            </a:r>
          </a:p>
          <a:p>
            <a:pPr algn="just">
              <a:buFontTx/>
              <a:buChar char="-"/>
            </a:pPr>
            <a:endParaRPr lang="pt-BR" sz="3200" dirty="0" smtClean="0"/>
          </a:p>
          <a:p>
            <a:pPr algn="just">
              <a:buFontTx/>
              <a:buChar char="-"/>
            </a:pPr>
            <a:endParaRPr lang="pt-BR"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7" name="CaixaDeTexto 6"/>
          <p:cNvSpPr txBox="1"/>
          <p:nvPr/>
        </p:nvSpPr>
        <p:spPr>
          <a:xfrm>
            <a:off x="1071538" y="1857364"/>
            <a:ext cx="7572428" cy="5663089"/>
          </a:xfrm>
          <a:prstGeom prst="rect">
            <a:avLst/>
          </a:prstGeom>
          <a:noFill/>
        </p:spPr>
        <p:txBody>
          <a:bodyPr wrap="square" rtlCol="0">
            <a:spAutoFit/>
          </a:bodyPr>
          <a:lstStyle/>
          <a:p>
            <a:pPr algn="just"/>
            <a:r>
              <a:rPr lang="pt-BR" sz="3000" dirty="0" smtClean="0"/>
              <a:t>“Por essa razão, entendemos que sua natureza jurídica difere das condições de elegibilidade ou das causas de inelegibilidade, consubstanciando essa exigência em requisitos autônomos, verdadeiras condições de elegibilidade porque podem ser estabelecidas por intermédio de norma infraconstitucionais, ao passo que as condições de elegibilidade estão inclusas no rol do art. 14 da CF, sendo considerado </a:t>
            </a:r>
            <a:r>
              <a:rPr lang="pt-BR" sz="3000" i="1" dirty="0" err="1" smtClean="0"/>
              <a:t>numeros</a:t>
            </a:r>
            <a:r>
              <a:rPr lang="pt-BR" sz="3000" i="1" dirty="0" smtClean="0"/>
              <a:t> </a:t>
            </a:r>
            <a:r>
              <a:rPr lang="pt-BR" sz="3000" i="1" dirty="0" err="1" smtClean="0"/>
              <a:t>clausus</a:t>
            </a:r>
            <a:r>
              <a:rPr lang="pt-BR" sz="3000" dirty="0" smtClean="0"/>
              <a:t>; e das causas de inelegibilidade, porque não representam</a:t>
            </a:r>
          </a:p>
          <a:p>
            <a:pPr algn="just">
              <a:buFontTx/>
              <a:buChar char="-"/>
            </a:pPr>
            <a:endParaRPr lang="pt-BR"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4524315"/>
          </a:xfrm>
          <a:prstGeom prst="rect">
            <a:avLst/>
          </a:prstGeom>
          <a:noFill/>
        </p:spPr>
        <p:txBody>
          <a:bodyPr wrap="square" rtlCol="0">
            <a:spAutoFit/>
          </a:bodyPr>
          <a:lstStyle/>
          <a:p>
            <a:pPr algn="just"/>
            <a:r>
              <a:rPr lang="pt-BR" sz="3200" dirty="0" smtClean="0"/>
              <a:t>máculas ao </a:t>
            </a:r>
            <a:r>
              <a:rPr lang="pt-BR" sz="3200" i="1" dirty="0" smtClean="0"/>
              <a:t>jus</a:t>
            </a:r>
            <a:r>
              <a:rPr lang="pt-BR" sz="3200" dirty="0" smtClean="0"/>
              <a:t> </a:t>
            </a:r>
            <a:r>
              <a:rPr lang="pt-BR" sz="3200" i="1" dirty="0" err="1" smtClean="0"/>
              <a:t>honorum</a:t>
            </a:r>
            <a:r>
              <a:rPr lang="pt-BR" sz="3200" i="1" dirty="0" smtClean="0"/>
              <a:t> </a:t>
            </a:r>
            <a:r>
              <a:rPr lang="pt-BR" sz="3200" dirty="0" smtClean="0"/>
              <a:t>dos cidadãos.</a:t>
            </a:r>
          </a:p>
          <a:p>
            <a:pPr algn="just"/>
            <a:endParaRPr lang="pt-BR" sz="3200" dirty="0" smtClean="0"/>
          </a:p>
          <a:p>
            <a:pPr algn="just">
              <a:buFontTx/>
              <a:buChar char="-"/>
            </a:pPr>
            <a:r>
              <a:rPr lang="pt-BR" sz="3200" dirty="0" smtClean="0"/>
              <a:t> A Lei 12891/2013, garantiu direito subjetivo ao cidadão, eleitor ou candidato, o direito ao parcelamento, em até sessenta (60) meses, de multa, desde de que não ultrapasse 10% de sua renda;</a:t>
            </a:r>
          </a:p>
          <a:p>
            <a:pPr algn="just">
              <a:buFontTx/>
              <a:buChar char="-"/>
            </a:pPr>
            <a:endParaRPr lang="pt-BR" sz="3200" dirty="0" smtClean="0"/>
          </a:p>
          <a:p>
            <a:pPr algn="just">
              <a:buFontTx/>
              <a:buChar char="-"/>
            </a:pPr>
            <a:r>
              <a:rPr lang="pt-BR" sz="3200" dirty="0" smtClean="0"/>
              <a:t> </a:t>
            </a:r>
            <a:r>
              <a:rPr lang="pt-BR" sz="3200" b="1" dirty="0" smtClean="0"/>
              <a:t>MÁXIMA ATENÇÃO:</a:t>
            </a:r>
            <a:endParaRPr lang="pt-BR" sz="32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4524315"/>
          </a:xfrm>
          <a:prstGeom prst="rect">
            <a:avLst/>
          </a:prstGeom>
          <a:noFill/>
        </p:spPr>
        <p:txBody>
          <a:bodyPr wrap="square" rtlCol="0">
            <a:spAutoFit/>
          </a:bodyPr>
          <a:lstStyle/>
          <a:p>
            <a:pPr algn="just"/>
            <a:r>
              <a:rPr lang="pt-BR" sz="3200" dirty="0" smtClean="0"/>
              <a:t>- Conforme comando do § 10º do art. 11 da Lei 9504/97, as condições de elegibilidade, os requisitos do registro e as causas de inelegibilidade devem ser aferidos no momento da formalização do registro de candidatura, ressalvadas alterações fáticas ou jurídicas supervenientes ao registro, que afastem a inelegibilidade, e a jurisprudência do TSE não destoa de tal dispositivo.</a:t>
            </a:r>
            <a:endParaRPr lang="pt-BR"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016758"/>
          </a:xfrm>
          <a:prstGeom prst="rect">
            <a:avLst/>
          </a:prstGeom>
          <a:noFill/>
        </p:spPr>
        <p:txBody>
          <a:bodyPr wrap="square" rtlCol="0">
            <a:spAutoFit/>
          </a:bodyPr>
          <a:lstStyle/>
          <a:p>
            <a:pPr algn="just"/>
            <a:r>
              <a:rPr lang="pt-BR" sz="3200" b="1" dirty="0" smtClean="0"/>
              <a:t>RITO:</a:t>
            </a:r>
          </a:p>
          <a:p>
            <a:pPr algn="just"/>
            <a:endParaRPr lang="pt-BR" sz="3200" b="1" dirty="0" smtClean="0"/>
          </a:p>
          <a:p>
            <a:pPr algn="just"/>
            <a:r>
              <a:rPr lang="pt-BR" sz="3200" b="1" dirty="0" smtClean="0"/>
              <a:t>1)</a:t>
            </a:r>
            <a:r>
              <a:rPr lang="pt-BR" sz="3200" dirty="0" smtClean="0"/>
              <a:t> PEDIDO DE REGISTRO DE CANDIDATURA (15 DE AGOSTO ATÉ ÀS 19:00 H; </a:t>
            </a:r>
            <a:r>
              <a:rPr lang="pt-BR" sz="3200" b="1" dirty="0" smtClean="0"/>
              <a:t>2) </a:t>
            </a:r>
            <a:r>
              <a:rPr lang="pt-BR" sz="3200" dirty="0" smtClean="0"/>
              <a:t>PUBLICAÇÃO DO EDITAL; </a:t>
            </a:r>
            <a:r>
              <a:rPr lang="pt-BR" sz="3200" b="1" dirty="0" smtClean="0"/>
              <a:t>3) </a:t>
            </a:r>
            <a:r>
              <a:rPr lang="pt-BR" sz="3200" dirty="0" smtClean="0"/>
              <a:t>IMPUGNAÇÃO VIA AIRC EM O5 DIAS; </a:t>
            </a:r>
            <a:r>
              <a:rPr lang="pt-BR" sz="3200" b="1" dirty="0" smtClean="0"/>
              <a:t>4) </a:t>
            </a:r>
            <a:r>
              <a:rPr lang="pt-BR" sz="3200" dirty="0" smtClean="0"/>
              <a:t>DILIGÊNCIAS (72 H); </a:t>
            </a:r>
            <a:r>
              <a:rPr lang="pt-BR" sz="3200" b="1" dirty="0" smtClean="0"/>
              <a:t>5) </a:t>
            </a:r>
            <a:r>
              <a:rPr lang="pt-BR" sz="3200" dirty="0" smtClean="0"/>
              <a:t>DECISÃO (03 DIAS APÓS AS DILIGÊNCIAS); </a:t>
            </a:r>
            <a:r>
              <a:rPr lang="pt-BR" sz="3200" b="1" dirty="0" smtClean="0"/>
              <a:t>6)</a:t>
            </a:r>
            <a:r>
              <a:rPr lang="pt-BR" sz="3200" dirty="0" smtClean="0"/>
              <a:t> RECURSO AO TRE (03 DIAS); </a:t>
            </a:r>
            <a:r>
              <a:rPr lang="pt-BR" sz="3200" b="1" dirty="0" smtClean="0"/>
              <a:t>7) </a:t>
            </a:r>
            <a:r>
              <a:rPr lang="pt-BR" sz="3200" dirty="0" smtClean="0"/>
              <a:t>RECURSO AO TSE (03 DIAS); </a:t>
            </a:r>
            <a:r>
              <a:rPr lang="pt-BR" sz="3200" b="1" dirty="0" smtClean="0"/>
              <a:t>8) </a:t>
            </a:r>
            <a:r>
              <a:rPr lang="pt-BR" sz="3200" dirty="0" smtClean="0"/>
              <a:t>RECURSO AO STF (03 DIAS).</a:t>
            </a:r>
            <a:endParaRPr lang="pt-BR" sz="32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016758"/>
          </a:xfrm>
          <a:prstGeom prst="rect">
            <a:avLst/>
          </a:prstGeom>
          <a:noFill/>
        </p:spPr>
        <p:txBody>
          <a:bodyPr wrap="square" rtlCol="0">
            <a:spAutoFit/>
          </a:bodyPr>
          <a:lstStyle/>
          <a:p>
            <a:pPr algn="just">
              <a:buFontTx/>
              <a:buChar char="-"/>
            </a:pPr>
            <a:r>
              <a:rPr lang="pt-BR" sz="3200" dirty="0" smtClean="0"/>
              <a:t> O pedido de registro será processado via sistema do TSE, denominado </a:t>
            </a:r>
            <a:r>
              <a:rPr lang="pt-BR" sz="3200" dirty="0" err="1" smtClean="0"/>
              <a:t>CANDex</a:t>
            </a:r>
            <a:r>
              <a:rPr lang="pt-BR" sz="3200" dirty="0" smtClean="0"/>
              <a:t> (Sistema de Registro de Candidaturas – Módulo Externo);</a:t>
            </a:r>
          </a:p>
          <a:p>
            <a:pPr algn="just">
              <a:buFontTx/>
              <a:buChar char="-"/>
            </a:pPr>
            <a:endParaRPr lang="pt-BR" sz="3200" dirty="0" smtClean="0"/>
          </a:p>
          <a:p>
            <a:pPr algn="just">
              <a:buFontTx/>
              <a:buChar char="-"/>
            </a:pPr>
            <a:r>
              <a:rPr lang="pt-BR" sz="3200" dirty="0" smtClean="0"/>
              <a:t> O pedido de registro é acompanhado de dois formulários principais:</a:t>
            </a:r>
          </a:p>
          <a:p>
            <a:pPr algn="just">
              <a:buFontTx/>
              <a:buChar char="-"/>
            </a:pPr>
            <a:endParaRPr lang="pt-BR" sz="3200" dirty="0" smtClean="0"/>
          </a:p>
          <a:p>
            <a:pPr algn="just">
              <a:buFontTx/>
              <a:buChar char="-"/>
            </a:pPr>
            <a:r>
              <a:rPr lang="pt-BR" sz="3200" dirty="0" smtClean="0"/>
              <a:t> DRAP – DEMONSTRATIVO DE REGULARIDADE DOS ATOS PARTIDÁRIOS;</a:t>
            </a:r>
            <a:endParaRPr lang="pt-BR"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016758"/>
          </a:xfrm>
          <a:prstGeom prst="rect">
            <a:avLst/>
          </a:prstGeom>
          <a:noFill/>
        </p:spPr>
        <p:txBody>
          <a:bodyPr wrap="square" rtlCol="0">
            <a:spAutoFit/>
          </a:bodyPr>
          <a:lstStyle/>
          <a:p>
            <a:pPr algn="just">
              <a:buFontTx/>
              <a:buChar char="-"/>
            </a:pPr>
            <a:r>
              <a:rPr lang="pt-BR" sz="3200" dirty="0" smtClean="0"/>
              <a:t> RRC – REQUERIMENTO DE REGISTRO DE CANDIDATURA</a:t>
            </a:r>
          </a:p>
          <a:p>
            <a:pPr algn="just">
              <a:buFontTx/>
              <a:buChar char="-"/>
            </a:pPr>
            <a:endParaRPr lang="pt-BR" sz="3200" dirty="0" smtClean="0"/>
          </a:p>
          <a:p>
            <a:pPr algn="just">
              <a:buFontTx/>
              <a:buChar char="-"/>
            </a:pPr>
            <a:r>
              <a:rPr lang="pt-BR" sz="3200" dirty="0" smtClean="0"/>
              <a:t> A esse formulários devem ser acrescentados os documentos elencado no artigo 11 da Lei 9504/97;</a:t>
            </a:r>
          </a:p>
          <a:p>
            <a:pPr algn="just">
              <a:buFontTx/>
              <a:buChar char="-"/>
            </a:pPr>
            <a:endParaRPr lang="pt-BR" sz="3200" dirty="0" smtClean="0"/>
          </a:p>
          <a:p>
            <a:pPr algn="just">
              <a:buFontTx/>
              <a:buChar char="-"/>
            </a:pPr>
            <a:r>
              <a:rPr lang="pt-BR" sz="3200" dirty="0" smtClean="0"/>
              <a:t> Até 20 (vinte) dias da data do pleito todos os pedidos de registro de candidatos devem estar julgados, e publicadas suas decisões.</a:t>
            </a:r>
            <a:endParaRPr lang="pt-BR" sz="3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016758"/>
          </a:xfrm>
          <a:prstGeom prst="rect">
            <a:avLst/>
          </a:prstGeom>
          <a:noFill/>
        </p:spPr>
        <p:txBody>
          <a:bodyPr wrap="square" rtlCol="0">
            <a:spAutoFit/>
          </a:bodyPr>
          <a:lstStyle/>
          <a:p>
            <a:pPr algn="just">
              <a:buFontTx/>
              <a:buChar char="-"/>
            </a:pPr>
            <a:r>
              <a:rPr lang="pt-BR" sz="3200" dirty="0" smtClean="0"/>
              <a:t> Código Eleitoral: art. 93, § 1º; LE, art. 16, § 1º;</a:t>
            </a:r>
          </a:p>
          <a:p>
            <a:pPr algn="just">
              <a:buFontTx/>
              <a:buChar char="-"/>
            </a:pPr>
            <a:endParaRPr lang="pt-BR" sz="3200" dirty="0" smtClean="0"/>
          </a:p>
          <a:p>
            <a:pPr algn="just">
              <a:buFontTx/>
              <a:buChar char="-"/>
            </a:pPr>
            <a:r>
              <a:rPr lang="pt-BR" sz="3200" dirty="0" smtClean="0"/>
              <a:t> Com ou sem impugnação o juiz eleitoral pode abrir prazo de 72 horas para diligências;</a:t>
            </a:r>
          </a:p>
          <a:p>
            <a:pPr algn="just">
              <a:buFontTx/>
              <a:buChar char="-"/>
            </a:pPr>
            <a:endParaRPr lang="pt-BR" sz="3200" dirty="0" smtClean="0"/>
          </a:p>
          <a:p>
            <a:pPr algn="just">
              <a:buFontTx/>
              <a:buChar char="-"/>
            </a:pPr>
            <a:r>
              <a:rPr lang="pt-BR" sz="3200" dirty="0" smtClean="0"/>
              <a:t> “Cumpre ressaltar que o facultar a realização de diligências não constitui mera liberalidade do juiz, caracterizando-se, antes, como poder-dever que lhe é atribuído pelo </a:t>
            </a:r>
            <a:endParaRPr lang="pt-BR"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016758"/>
          </a:xfrm>
          <a:prstGeom prst="rect">
            <a:avLst/>
          </a:prstGeom>
          <a:noFill/>
        </p:spPr>
        <p:txBody>
          <a:bodyPr wrap="square" rtlCol="0">
            <a:spAutoFit/>
          </a:bodyPr>
          <a:lstStyle/>
          <a:p>
            <a:pPr algn="just"/>
            <a:r>
              <a:rPr lang="pt-BR" sz="3200" dirty="0" smtClean="0"/>
              <a:t>ordenamento. Havendo irregularidade sanável, a chance de corrigi-la tem de ser proporcionada ao interessado” (José Jairo Gomes);</a:t>
            </a:r>
          </a:p>
          <a:p>
            <a:pPr algn="just"/>
            <a:endParaRPr lang="pt-BR" sz="3200" dirty="0" smtClean="0"/>
          </a:p>
          <a:p>
            <a:pPr algn="just">
              <a:buFontTx/>
              <a:buChar char="-"/>
            </a:pPr>
            <a:r>
              <a:rPr lang="pt-BR" sz="3200" dirty="0" smtClean="0"/>
              <a:t>Caso se verifique de pronto tratar-se de irregularidade insanável, não há que se abrir a fase de diligência;</a:t>
            </a:r>
          </a:p>
          <a:p>
            <a:pPr algn="just">
              <a:buFontTx/>
              <a:buChar char="-"/>
            </a:pPr>
            <a:endParaRPr lang="pt-BR" sz="3200" dirty="0" smtClean="0"/>
          </a:p>
          <a:p>
            <a:pPr algn="just">
              <a:buFontTx/>
              <a:buChar char="-"/>
            </a:pPr>
            <a:r>
              <a:rPr lang="pt-BR" sz="3200" dirty="0" smtClean="0"/>
              <a:t> TSE admite a juntada de documento em RE:</a:t>
            </a:r>
            <a:endParaRPr lang="pt-B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6" name="CaixaDeTexto 5"/>
          <p:cNvSpPr txBox="1"/>
          <p:nvPr/>
        </p:nvSpPr>
        <p:spPr>
          <a:xfrm>
            <a:off x="1142976" y="2056686"/>
            <a:ext cx="7500990" cy="5139869"/>
          </a:xfrm>
          <a:prstGeom prst="rect">
            <a:avLst/>
          </a:prstGeom>
          <a:noFill/>
        </p:spPr>
        <p:txBody>
          <a:bodyPr wrap="square" rtlCol="0">
            <a:spAutoFit/>
          </a:bodyPr>
          <a:lstStyle/>
          <a:p>
            <a:pPr algn="just"/>
            <a:r>
              <a:rPr lang="pt-BR" sz="3200" b="1" dirty="0" smtClean="0"/>
              <a:t>CONCEITO:  </a:t>
            </a:r>
            <a:r>
              <a:rPr lang="pt-BR" sz="3200" dirty="0" smtClean="0"/>
              <a:t>O pedido de registro de candidatura refere-se, então, ao ato postulatório por meio do qual partidos e coligações requerem, ao juízo eleitoral competente, sejam veiculados como candidatos efetivos os postulantes indicados pela convenção. </a:t>
            </a:r>
          </a:p>
          <a:p>
            <a:pPr algn="just"/>
            <a:r>
              <a:rPr lang="pt-BR" sz="3200" dirty="0" smtClean="0"/>
              <a:t>(...)</a:t>
            </a:r>
          </a:p>
          <a:p>
            <a:pPr algn="just"/>
            <a:endParaRPr lang="pt-BR" dirty="0" smtClean="0"/>
          </a:p>
          <a:p>
            <a:pPr algn="just"/>
            <a:endParaRPr lang="pt-BR" dirty="0" smtClean="0"/>
          </a:p>
          <a:p>
            <a:pPr algn="just"/>
            <a:endParaRPr lang="pt-BR" dirty="0" smtClean="0"/>
          </a:p>
          <a:p>
            <a:pPr algn="just"/>
            <a:endParaRPr lang="pt-BR"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016758"/>
          </a:xfrm>
          <a:prstGeom prst="rect">
            <a:avLst/>
          </a:prstGeom>
          <a:noFill/>
        </p:spPr>
        <p:txBody>
          <a:bodyPr wrap="square" rtlCol="0">
            <a:spAutoFit/>
          </a:bodyPr>
          <a:lstStyle/>
          <a:p>
            <a:pPr algn="just"/>
            <a:r>
              <a:rPr lang="pt-BR" sz="3200" dirty="0" smtClean="0"/>
              <a:t>“A jurisprudência do TSE já entendeu que ‘não há óbice na juntada de documentos por ocasião da interposição de recurso eleitoral, uma vez que o art. 33 da Res. – TSE nº 21608 permite a conversão do julgamento em diligência quando houver falha ou omissão no pedido de registro’ (</a:t>
            </a:r>
            <a:r>
              <a:rPr lang="pt-BR" sz="3200" dirty="0" err="1" smtClean="0"/>
              <a:t>Resp</a:t>
            </a:r>
            <a:r>
              <a:rPr lang="pt-BR" sz="3200" dirty="0" smtClean="0"/>
              <a:t> nº 22014, rel. Min. </a:t>
            </a:r>
            <a:r>
              <a:rPr lang="pt-BR" sz="3200" dirty="0" err="1" smtClean="0"/>
              <a:t>Caputo</a:t>
            </a:r>
            <a:r>
              <a:rPr lang="pt-BR" sz="3200" dirty="0" smtClean="0"/>
              <a:t> Bastos, em 18-10-2004); - O art. 32 da Resolução nº 22156 (Instrução nº 105) permite que o relator converta o julgamento</a:t>
            </a:r>
            <a:endParaRPr lang="pt-BR" sz="32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509200"/>
          </a:xfrm>
          <a:prstGeom prst="rect">
            <a:avLst/>
          </a:prstGeom>
          <a:noFill/>
        </p:spPr>
        <p:txBody>
          <a:bodyPr wrap="square" rtlCol="0">
            <a:spAutoFit/>
          </a:bodyPr>
          <a:lstStyle/>
          <a:p>
            <a:pPr algn="just"/>
            <a:r>
              <a:rPr lang="pt-BR" sz="3200" dirty="0" smtClean="0"/>
              <a:t>do pedido de registro de candidatura em diligência, para que o vício seja sanado; - Sanado o vício, defere-se o pedido de registro de candidatura; Provimento” (TSE – RO nº 917 – PSS 24-8-2006).</a:t>
            </a:r>
          </a:p>
          <a:p>
            <a:pPr algn="just"/>
            <a:endParaRPr lang="pt-BR" sz="3200" dirty="0" smtClean="0"/>
          </a:p>
          <a:p>
            <a:pPr algn="just">
              <a:buFontTx/>
              <a:buChar char="-"/>
            </a:pPr>
            <a:r>
              <a:rPr lang="pt-BR" sz="3200" dirty="0" smtClean="0"/>
              <a:t>O documento juntado deve ser novo, não documento à disposição do interessado por ocasião do pedido de registro.</a:t>
            </a:r>
          </a:p>
          <a:p>
            <a:pPr algn="just"/>
            <a:endParaRPr lang="pt-BR" sz="3200" dirty="0" smtClean="0"/>
          </a:p>
          <a:p>
            <a:pPr algn="just"/>
            <a:endParaRPr lang="pt-BR" sz="32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6001643"/>
          </a:xfrm>
          <a:prstGeom prst="rect">
            <a:avLst/>
          </a:prstGeom>
          <a:noFill/>
        </p:spPr>
        <p:txBody>
          <a:bodyPr wrap="square" rtlCol="0">
            <a:spAutoFit/>
          </a:bodyPr>
          <a:lstStyle/>
          <a:p>
            <a:pPr algn="just">
              <a:buFontTx/>
              <a:buChar char="-"/>
            </a:pPr>
            <a:r>
              <a:rPr lang="pt-BR" sz="3200" dirty="0" smtClean="0"/>
              <a:t>Não cumprimento da diligência gera indeferimento do pedido de registro;</a:t>
            </a:r>
          </a:p>
          <a:p>
            <a:pPr algn="just">
              <a:buFontTx/>
              <a:buChar char="-"/>
            </a:pPr>
            <a:endParaRPr lang="pt-BR" sz="3200" dirty="0" smtClean="0"/>
          </a:p>
          <a:p>
            <a:pPr algn="just">
              <a:buFontTx/>
              <a:buChar char="-"/>
            </a:pPr>
            <a:r>
              <a:rPr lang="pt-BR" sz="3200" dirty="0" smtClean="0"/>
              <a:t> Decisão tem natureza declaratória, pois declara a ausência de condição de elegibilidade ou presença de causa de inelegibilidade;</a:t>
            </a:r>
          </a:p>
          <a:p>
            <a:pPr algn="just"/>
            <a:endParaRPr lang="pt-BR" sz="3200" dirty="0" smtClean="0"/>
          </a:p>
          <a:p>
            <a:pPr algn="just">
              <a:buFontTx/>
              <a:buChar char="-"/>
            </a:pPr>
            <a:r>
              <a:rPr lang="pt-BR" sz="3200" dirty="0" smtClean="0"/>
              <a:t>Não condena, nem constitui inelegibilidade. Apenas reconhece e afirma.</a:t>
            </a:r>
          </a:p>
          <a:p>
            <a:pPr algn="just"/>
            <a:endParaRPr lang="pt-BR" sz="3200" dirty="0" smtClean="0"/>
          </a:p>
          <a:p>
            <a:pPr algn="just"/>
            <a:endParaRPr lang="pt-BR" sz="32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016758"/>
          </a:xfrm>
          <a:prstGeom prst="rect">
            <a:avLst/>
          </a:prstGeom>
          <a:noFill/>
        </p:spPr>
        <p:txBody>
          <a:bodyPr wrap="square" rtlCol="0">
            <a:spAutoFit/>
          </a:bodyPr>
          <a:lstStyle/>
          <a:p>
            <a:pPr algn="just"/>
            <a:r>
              <a:rPr lang="pt-BR" sz="3200" dirty="0" smtClean="0"/>
              <a:t>I - nas unidades da Federação em que o número de lugares a preencher para a Câmara dos Deputados não exceder a doze, nas quais cada partido ou coligação poderá registrar candidatos a Deputado Federal e a Deputado Estadual ou Distrital no total de até 200% (duzentos por cento) das respectivas vagas;  </a:t>
            </a:r>
          </a:p>
          <a:p>
            <a:pPr algn="just"/>
            <a:endParaRPr lang="pt-BR" sz="3200" dirty="0" smtClean="0"/>
          </a:p>
          <a:p>
            <a:pPr algn="just"/>
            <a:endParaRPr lang="pt-BR" sz="32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3046988"/>
          </a:xfrm>
          <a:prstGeom prst="rect">
            <a:avLst/>
          </a:prstGeom>
          <a:noFill/>
        </p:spPr>
        <p:txBody>
          <a:bodyPr wrap="square" rtlCol="0">
            <a:spAutoFit/>
          </a:bodyPr>
          <a:lstStyle/>
          <a:p>
            <a:pPr algn="just"/>
            <a:r>
              <a:rPr lang="pt-BR" sz="3200" dirty="0" smtClean="0"/>
              <a:t>II </a:t>
            </a:r>
            <a:r>
              <a:rPr lang="pt-BR" sz="3200" dirty="0" smtClean="0"/>
              <a:t>- nos Municípios de até cem mil eleitores, nos quais cada coligação poderá registrar candidatos no total de até 200% (duzentos por cento) do número de lugares a preencher.</a:t>
            </a:r>
          </a:p>
          <a:p>
            <a:pPr algn="just">
              <a:buFontTx/>
              <a:buChar char="-"/>
            </a:pPr>
            <a:endParaRPr lang="pt-BR" sz="3200" dirty="0" smtClean="0"/>
          </a:p>
          <a:p>
            <a:pPr algn="just"/>
            <a:endParaRPr lang="pt-BR" sz="32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509200"/>
          </a:xfrm>
          <a:prstGeom prst="rect">
            <a:avLst/>
          </a:prstGeom>
          <a:noFill/>
        </p:spPr>
        <p:txBody>
          <a:bodyPr wrap="square" rtlCol="0">
            <a:spAutoFit/>
          </a:bodyPr>
          <a:lstStyle/>
          <a:p>
            <a:pPr algn="just">
              <a:buFontTx/>
              <a:buChar char="-"/>
            </a:pPr>
            <a:r>
              <a:rPr lang="pt-BR" sz="3200" dirty="0" smtClean="0"/>
              <a:t>Quota eleitoral de gênero:</a:t>
            </a:r>
          </a:p>
          <a:p>
            <a:pPr algn="just">
              <a:buFontTx/>
              <a:buChar char="-"/>
            </a:pPr>
            <a:endParaRPr lang="pt-BR" sz="3200" dirty="0" smtClean="0"/>
          </a:p>
          <a:p>
            <a:pPr algn="just"/>
            <a:r>
              <a:rPr lang="pt-BR" sz="3200" dirty="0" smtClean="0"/>
              <a:t>Art. 10.  Cada partido ou coligação poderá registrar candidatos para a Câmara dos Deputados, a Câmara Legislativa, as </a:t>
            </a:r>
            <a:r>
              <a:rPr lang="pt-BR" sz="3200" dirty="0" err="1" smtClean="0"/>
              <a:t>Assembleias</a:t>
            </a:r>
            <a:r>
              <a:rPr lang="pt-BR" sz="3200" dirty="0" smtClean="0"/>
              <a:t> Legislativas e as Câmaras Municipais no total de até 150% (cento e </a:t>
            </a:r>
            <a:r>
              <a:rPr lang="pt-BR" sz="3200" dirty="0" err="1" smtClean="0"/>
              <a:t>cinquenta</a:t>
            </a:r>
            <a:r>
              <a:rPr lang="pt-BR" sz="3200" dirty="0" smtClean="0"/>
              <a:t> por cento) do número de lugares a preencher, salvo:  </a:t>
            </a:r>
          </a:p>
          <a:p>
            <a:pPr algn="just">
              <a:buFontTx/>
              <a:buChar char="-"/>
            </a:pPr>
            <a:endParaRPr lang="pt-BR" sz="3200" dirty="0" smtClean="0"/>
          </a:p>
          <a:p>
            <a:pPr algn="just"/>
            <a:endParaRPr lang="pt-BR" sz="32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016758"/>
          </a:xfrm>
          <a:prstGeom prst="rect">
            <a:avLst/>
          </a:prstGeom>
          <a:noFill/>
        </p:spPr>
        <p:txBody>
          <a:bodyPr wrap="square" rtlCol="0">
            <a:spAutoFit/>
          </a:bodyPr>
          <a:lstStyle/>
          <a:p>
            <a:pPr algn="just"/>
            <a:r>
              <a:rPr lang="pt-BR" sz="3200" dirty="0" smtClean="0"/>
              <a:t>I - nas unidades da Federação em que o número de lugares a preencher para a Câmara dos Deputados não exceder a doze, nas quais cada partido ou coligação poderá registrar candidatos a Deputado Federal e a Deputado Estadual ou Distrital no total de até 200% (duzentos por cento) das respectivas vagas;  </a:t>
            </a:r>
          </a:p>
          <a:p>
            <a:pPr algn="just">
              <a:buFontTx/>
              <a:buChar char="-"/>
            </a:pPr>
            <a:endParaRPr lang="pt-BR" sz="3200" dirty="0" smtClean="0"/>
          </a:p>
          <a:p>
            <a:pPr algn="just"/>
            <a:endParaRPr lang="pt-BR" sz="32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232202"/>
          </a:xfrm>
          <a:prstGeom prst="rect">
            <a:avLst/>
          </a:prstGeom>
          <a:noFill/>
        </p:spPr>
        <p:txBody>
          <a:bodyPr wrap="square" rtlCol="0">
            <a:spAutoFit/>
          </a:bodyPr>
          <a:lstStyle/>
          <a:p>
            <a:pPr algn="just">
              <a:buFontTx/>
              <a:buChar char="-"/>
            </a:pPr>
            <a:r>
              <a:rPr lang="pt-BR" sz="3200" dirty="0" smtClean="0"/>
              <a:t> </a:t>
            </a:r>
            <a:r>
              <a:rPr lang="pt-BR" sz="3000" dirty="0" smtClean="0"/>
              <a:t>II - nos Municípios de até cem mil eleitores, nos quais cada coligação poderá registrar candidatos no total de até 200% (duzentos por cento) do número de lugares a preencher. </a:t>
            </a:r>
          </a:p>
          <a:p>
            <a:pPr algn="just">
              <a:buFontTx/>
              <a:buChar char="-"/>
            </a:pPr>
            <a:endParaRPr lang="pt-BR" sz="3000" dirty="0" smtClean="0"/>
          </a:p>
          <a:p>
            <a:pPr algn="just">
              <a:buFontTx/>
              <a:buChar char="-"/>
            </a:pPr>
            <a:r>
              <a:rPr lang="pt-BR" sz="3000" dirty="0" smtClean="0"/>
              <a:t> § 3</a:t>
            </a:r>
            <a:r>
              <a:rPr lang="pt-BR" sz="3000" u="sng" baseline="30000" dirty="0" smtClean="0"/>
              <a:t>o</a:t>
            </a:r>
            <a:r>
              <a:rPr lang="pt-BR" sz="3000" dirty="0" smtClean="0"/>
              <a:t>  Do número de vagas resultante das regras previstas neste artigo, cada partido ou coligação preencherá o mínimo de 30% (trinta por cento) e o máximo de 70% (setenta por cento) para candidaturas de cada sexo.</a:t>
            </a:r>
          </a:p>
          <a:p>
            <a:pPr algn="just"/>
            <a:endParaRPr lang="pt-BR" sz="32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785786" y="1857364"/>
            <a:ext cx="7786742" cy="4524315"/>
          </a:xfrm>
          <a:prstGeom prst="rect">
            <a:avLst/>
          </a:prstGeom>
          <a:noFill/>
        </p:spPr>
        <p:txBody>
          <a:bodyPr wrap="square" rtlCol="0">
            <a:spAutoFit/>
          </a:bodyPr>
          <a:lstStyle/>
          <a:p>
            <a:pPr algn="just">
              <a:buFontTx/>
              <a:buChar char="-"/>
            </a:pPr>
            <a:r>
              <a:rPr lang="pt-BR" sz="3200" dirty="0" smtClean="0"/>
              <a:t>Para preenchimento das cotas de gêneros vale a </a:t>
            </a:r>
            <a:r>
              <a:rPr lang="pt-BR" sz="3200" dirty="0" err="1" smtClean="0"/>
              <a:t>autodeclaração</a:t>
            </a:r>
            <a:r>
              <a:rPr lang="pt-BR" sz="3200" dirty="0" smtClean="0"/>
              <a:t>;</a:t>
            </a:r>
          </a:p>
          <a:p>
            <a:pPr algn="just">
              <a:buFontTx/>
              <a:buChar char="-"/>
            </a:pPr>
            <a:endParaRPr lang="pt-BR" sz="3200" dirty="0" smtClean="0"/>
          </a:p>
          <a:p>
            <a:pPr algn="just">
              <a:buFontTx/>
              <a:buChar char="-"/>
            </a:pPr>
            <a:r>
              <a:rPr lang="pt-BR" sz="3200" dirty="0" smtClean="0"/>
              <a:t> Feita a declaração de gênero, independente dos aspectos genéticos e fisiológicos, o declarante será inserido na cota do gênero ao qual declarou pertencer.</a:t>
            </a:r>
          </a:p>
          <a:p>
            <a:pPr algn="just"/>
            <a:endParaRPr lang="pt-BR" sz="3200" dirty="0" smtClean="0"/>
          </a:p>
          <a:p>
            <a:pPr algn="just"/>
            <a:endParaRPr lang="pt-BR" sz="32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170646"/>
          </a:xfrm>
          <a:prstGeom prst="rect">
            <a:avLst/>
          </a:prstGeom>
          <a:noFill/>
        </p:spPr>
        <p:txBody>
          <a:bodyPr wrap="square" rtlCol="0">
            <a:spAutoFit/>
          </a:bodyPr>
          <a:lstStyle/>
          <a:p>
            <a:pPr algn="just">
              <a:buFontTx/>
              <a:buChar char="-"/>
            </a:pPr>
            <a:r>
              <a:rPr lang="pt-BR" sz="3000" dirty="0" smtClean="0"/>
              <a:t>IRREGISTRABILIDADE? CASO LULA</a:t>
            </a:r>
          </a:p>
          <a:p>
            <a:pPr algn="just">
              <a:buFontTx/>
              <a:buChar char="-"/>
            </a:pPr>
            <a:r>
              <a:rPr lang="pt-BR" sz="3000" dirty="0" smtClean="0"/>
              <a:t>Art. 16-A.  O candidato cujo registro esteja sub </a:t>
            </a:r>
            <a:r>
              <a:rPr lang="pt-BR" sz="3000" dirty="0" err="1" smtClean="0"/>
              <a:t>judice</a:t>
            </a:r>
            <a:r>
              <a:rPr lang="pt-BR" sz="3000" dirty="0" smtClean="0"/>
              <a:t> poderá efetuar todos os atos relativos à campanha eleitoral, inclusive utilizar o horário eleitoral gratuito no rádio e na televisão e ter seu nome mantido na urna eletrônica enquanto estiver sob essa condição, ficando a validade dos votos a ele atribuídos condicionada ao deferimento de seu registro por instância superior (Lei 9504/97 e Resolução 23458 – art. 55, </a:t>
            </a:r>
            <a:r>
              <a:rPr lang="pt-BR" sz="3000" i="1" dirty="0" smtClean="0"/>
              <a:t>caput</a:t>
            </a:r>
            <a:r>
              <a:rPr lang="pt-BR" sz="30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6" name="CaixaDeTexto 5"/>
          <p:cNvSpPr txBox="1"/>
          <p:nvPr/>
        </p:nvSpPr>
        <p:spPr>
          <a:xfrm>
            <a:off x="1142976" y="2056686"/>
            <a:ext cx="7500990" cy="4278094"/>
          </a:xfrm>
          <a:prstGeom prst="rect">
            <a:avLst/>
          </a:prstGeom>
          <a:noFill/>
        </p:spPr>
        <p:txBody>
          <a:bodyPr wrap="square" rtlCol="0">
            <a:spAutoFit/>
          </a:bodyPr>
          <a:lstStyle/>
          <a:p>
            <a:pPr algn="just"/>
            <a:r>
              <a:rPr lang="pt-BR" sz="3000" dirty="0" smtClean="0"/>
              <a:t>Somente após o deferimento judicial do registro é que, de fato, pode-se falar em candidatura propriamente dita. Antes tecnicamente, apenas existem pré-candidatos, isto é, candidatos a candidatos. (Frederico Alvim)</a:t>
            </a:r>
          </a:p>
          <a:p>
            <a:pPr algn="just"/>
            <a:endParaRPr lang="pt-BR" sz="2000" dirty="0" smtClean="0"/>
          </a:p>
          <a:p>
            <a:pPr algn="just"/>
            <a:endParaRPr lang="pt-BR" dirty="0" smtClean="0"/>
          </a:p>
          <a:p>
            <a:pPr algn="just"/>
            <a:endParaRPr lang="pt-BR" dirty="0" smtClean="0"/>
          </a:p>
          <a:p>
            <a:pPr algn="just"/>
            <a:endParaRPr lang="pt-BR" dirty="0" smtClean="0"/>
          </a:p>
          <a:p>
            <a:pPr algn="just"/>
            <a:endParaRPr lang="pt-BR"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478423"/>
          </a:xfrm>
          <a:prstGeom prst="rect">
            <a:avLst/>
          </a:prstGeom>
          <a:noFill/>
        </p:spPr>
        <p:txBody>
          <a:bodyPr wrap="square" rtlCol="0">
            <a:spAutoFit/>
          </a:bodyPr>
          <a:lstStyle/>
          <a:p>
            <a:pPr algn="just">
              <a:buFontTx/>
              <a:buChar char="-"/>
            </a:pPr>
            <a:r>
              <a:rPr lang="pt-BR" sz="3200" dirty="0" smtClean="0"/>
              <a:t>Lei 135/2010 – Lei da Ficha Limpa, que ampliou sobremaneira as causas de inelegibilidade, e o tumultuado momento político vivido pelo nosso país, especialmente quando se leva em conta a decisão do Supremo Tribunal Federal no HC 126.292/SP, que foi reafirmada em sede de repercussão geral por ocasião do julgamento do ARE 964.246, e ainda o indeferimento das medidas cautelares oriundas das Ações</a:t>
            </a:r>
          </a:p>
          <a:p>
            <a:pPr algn="just">
              <a:buFontTx/>
              <a:buChar char="-"/>
            </a:pPr>
            <a:endParaRPr lang="pt-BR" sz="3000"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016758"/>
          </a:xfrm>
          <a:prstGeom prst="rect">
            <a:avLst/>
          </a:prstGeom>
          <a:noFill/>
        </p:spPr>
        <p:txBody>
          <a:bodyPr wrap="square" rtlCol="0">
            <a:spAutoFit/>
          </a:bodyPr>
          <a:lstStyle/>
          <a:p>
            <a:pPr algn="just"/>
            <a:r>
              <a:rPr lang="pt-BR" sz="3200" dirty="0" smtClean="0"/>
              <a:t>Declaratórias 43 e 44, o que acabou por mitigar o princípio da presunção de inocência, e permitiu a aplicação da pena à partir de decisão judicial proferida por órgão colegiado, o que tem tido grande repercussão na seara eleitoral, tirando da arena política um sem número de candidatos,  ocasionando grande insegurança jurídica, em razão de diversas candidaturas que concorrem </a:t>
            </a:r>
            <a:r>
              <a:rPr lang="pt-BR" sz="3200" i="1" dirty="0" smtClean="0"/>
              <a:t>sub </a:t>
            </a:r>
            <a:r>
              <a:rPr lang="pt-BR" sz="3200" i="1" dirty="0" err="1" smtClean="0"/>
              <a:t>judice</a:t>
            </a:r>
            <a:r>
              <a:rPr lang="pt-BR" sz="3200" dirty="0" smtClean="0"/>
              <a:t>.</a:t>
            </a:r>
          </a:p>
          <a:p>
            <a:pPr algn="just"/>
            <a:endParaRPr lang="pt-BR" sz="32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509200"/>
          </a:xfrm>
          <a:prstGeom prst="rect">
            <a:avLst/>
          </a:prstGeom>
          <a:noFill/>
        </p:spPr>
        <p:txBody>
          <a:bodyPr wrap="square" rtlCol="0">
            <a:spAutoFit/>
          </a:bodyPr>
          <a:lstStyle/>
          <a:p>
            <a:pPr algn="just">
              <a:buFontTx/>
              <a:buChar char="-"/>
            </a:pPr>
            <a:r>
              <a:rPr lang="pt-BR" sz="3200" dirty="0" smtClean="0"/>
              <a:t>CANDIDATOS QUE LEVARAM A EFEITO SUAS CANDIDATURAS, POSTERIORMENTE INDEFERIDAS E QUE GERARAM A NECESSIDADE DE NOVAS ELEIÇÕES;</a:t>
            </a:r>
          </a:p>
          <a:p>
            <a:pPr algn="just">
              <a:buFontTx/>
              <a:buChar char="-"/>
            </a:pPr>
            <a:endParaRPr lang="pt-BR" sz="3200" dirty="0" smtClean="0"/>
          </a:p>
          <a:p>
            <a:pPr algn="just">
              <a:buFontTx/>
              <a:buChar char="-"/>
            </a:pPr>
            <a:r>
              <a:rPr lang="pt-BR" sz="3200" dirty="0" smtClean="0"/>
              <a:t> Justiça Eleitoral tem demandado judicialmente exigindo ressarcimento dos gastos com o pleito suplementar;</a:t>
            </a:r>
          </a:p>
          <a:p>
            <a:pPr algn="just">
              <a:buFontTx/>
              <a:buChar char="-"/>
            </a:pPr>
            <a:endParaRPr lang="pt-BR" sz="3200" dirty="0" smtClean="0"/>
          </a:p>
          <a:p>
            <a:pPr algn="just">
              <a:buFontTx/>
              <a:buChar char="-"/>
            </a:pPr>
            <a:r>
              <a:rPr lang="pt-BR" sz="3200" dirty="0" smtClean="0"/>
              <a:t> Convênio entre AGU e o TSE.</a:t>
            </a:r>
          </a:p>
          <a:p>
            <a:pPr algn="just">
              <a:buFontTx/>
              <a:buChar char="-"/>
            </a:pPr>
            <a:endParaRPr lang="pt-BR" sz="3200"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4524315"/>
          </a:xfrm>
          <a:prstGeom prst="rect">
            <a:avLst/>
          </a:prstGeom>
          <a:noFill/>
        </p:spPr>
        <p:txBody>
          <a:bodyPr wrap="square" rtlCol="0">
            <a:spAutoFit/>
          </a:bodyPr>
          <a:lstStyle/>
          <a:p>
            <a:pPr algn="just">
              <a:buFontTx/>
              <a:buChar char="-"/>
            </a:pPr>
            <a:r>
              <a:rPr lang="pt-BR" sz="3200" dirty="0" smtClean="0"/>
              <a:t>A renúncia a candidatura homologada por decisão judicial é irretratável (Respe nº 264-18;</a:t>
            </a:r>
          </a:p>
          <a:p>
            <a:pPr algn="just">
              <a:buFontTx/>
              <a:buChar char="-"/>
            </a:pPr>
            <a:endParaRPr lang="pt-BR" sz="3200" dirty="0" smtClean="0"/>
          </a:p>
          <a:p>
            <a:pPr algn="just">
              <a:buFontTx/>
              <a:buChar char="-"/>
            </a:pPr>
            <a:r>
              <a:rPr lang="pt-BR" sz="3200" dirty="0" smtClean="0"/>
              <a:t> Partido político pode requerer, até a data da eleição o cancelamento do registro do candidato expulso, desde que observado a ampla defesa, e cumprimento das normas estatutárias – artigo 14 da Lei 9504/97.</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4524315"/>
          </a:xfrm>
          <a:prstGeom prst="rect">
            <a:avLst/>
          </a:prstGeom>
          <a:noFill/>
        </p:spPr>
        <p:txBody>
          <a:bodyPr wrap="square" rtlCol="0">
            <a:spAutoFit/>
          </a:bodyPr>
          <a:lstStyle/>
          <a:p>
            <a:pPr algn="just">
              <a:buFontTx/>
              <a:buChar char="-"/>
            </a:pPr>
            <a:r>
              <a:rPr lang="pt-BR" sz="3200" dirty="0" smtClean="0"/>
              <a:t> Lei 9504/97:</a:t>
            </a:r>
          </a:p>
          <a:p>
            <a:pPr algn="just"/>
            <a:endParaRPr lang="pt-BR" sz="3200" dirty="0" smtClean="0"/>
          </a:p>
          <a:p>
            <a:pPr algn="just"/>
            <a:r>
              <a:rPr lang="pt-BR" sz="3200" dirty="0" smtClean="0"/>
              <a:t>Art. 13. É facultado ao partido ou coligação substituir candidato que for considerado inelegível, renunciar ou falecer após o termo final do prazo do registro ou, ainda, tiver seu registro indeferido ou cancelado.</a:t>
            </a:r>
          </a:p>
          <a:p>
            <a:pPr algn="just"/>
            <a:endParaRPr lang="pt-BR" sz="3200" dirty="0" smtClean="0"/>
          </a:p>
          <a:p>
            <a:pPr algn="just"/>
            <a:endParaRPr lang="pt-BR" sz="3200"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3539430"/>
          </a:xfrm>
          <a:prstGeom prst="rect">
            <a:avLst/>
          </a:prstGeom>
          <a:noFill/>
        </p:spPr>
        <p:txBody>
          <a:bodyPr wrap="square" rtlCol="0">
            <a:spAutoFit/>
          </a:bodyPr>
          <a:lstStyle/>
          <a:p>
            <a:pPr algn="just"/>
            <a:r>
              <a:rPr lang="pt-BR" sz="3200" dirty="0" smtClean="0"/>
              <a:t>§ 3</a:t>
            </a:r>
            <a:r>
              <a:rPr lang="pt-BR" sz="3200" u="sng" baseline="30000" dirty="0" smtClean="0"/>
              <a:t>o</a:t>
            </a:r>
            <a:r>
              <a:rPr lang="pt-BR" sz="3200" dirty="0" smtClean="0"/>
              <a:t>  Tanto nas eleições majoritárias como nas proporcionais, a substituição só se efetivará se o novo pedido for apresentado até 20 (vinte) dias antes do pleito, exceto em caso de falecimento de candidato, quando a substituição poderá ser efetivada após esse prazo.</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5016758"/>
          </a:xfrm>
          <a:prstGeom prst="rect">
            <a:avLst/>
          </a:prstGeom>
          <a:noFill/>
        </p:spPr>
        <p:txBody>
          <a:bodyPr wrap="square" rtlCol="0">
            <a:spAutoFit/>
          </a:bodyPr>
          <a:lstStyle/>
          <a:p>
            <a:pPr algn="just">
              <a:buFontTx/>
              <a:buChar char="-"/>
            </a:pPr>
            <a:r>
              <a:rPr lang="pt-BR" sz="3200" dirty="0" smtClean="0"/>
              <a:t>Resolução 23548:</a:t>
            </a:r>
          </a:p>
          <a:p>
            <a:pPr algn="just"/>
            <a:endParaRPr lang="pt-BR" sz="3200" dirty="0" smtClean="0"/>
          </a:p>
          <a:p>
            <a:pPr algn="just">
              <a:buFontTx/>
              <a:buChar char="-"/>
            </a:pPr>
            <a:r>
              <a:rPr lang="pt-BR" sz="3200" dirty="0" smtClean="0"/>
              <a:t>Art. 68:</a:t>
            </a:r>
          </a:p>
          <a:p>
            <a:pPr algn="just"/>
            <a:r>
              <a:rPr lang="pt-BR" sz="3200" dirty="0" smtClean="0"/>
              <a:t>(...)</a:t>
            </a:r>
          </a:p>
          <a:p>
            <a:pPr algn="just"/>
            <a:r>
              <a:rPr lang="pt-BR" sz="3200" dirty="0" smtClean="0"/>
              <a:t>§ 4º Se ocorrer substituição após a geração das tabelas para elaboração das listas de candidatos e preparação das urnas, o substituto concorrerá com o nome, o número e, na urna eletrônica, com a fotografia do substituído;</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3539430"/>
          </a:xfrm>
          <a:prstGeom prst="rect">
            <a:avLst/>
          </a:prstGeom>
          <a:noFill/>
        </p:spPr>
        <p:txBody>
          <a:bodyPr wrap="square" rtlCol="0">
            <a:spAutoFit/>
          </a:bodyPr>
          <a:lstStyle/>
          <a:p>
            <a:pPr algn="just"/>
            <a:r>
              <a:rPr lang="pt-BR" sz="3200" dirty="0" smtClean="0"/>
              <a:t>§ 5º Na hipótese de substituição, cabe ao partido político ou à coligação do substituto dar ampla divulgação ao fato, para esclarecimento do eleitorado, sem prejuízo da divulgação também por outros candidatos, partidos políticos ou coligações e, ainda, pela Justiça Eleitoral.</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Retângulo 4"/>
          <p:cNvSpPr/>
          <p:nvPr/>
        </p:nvSpPr>
        <p:spPr>
          <a:xfrm>
            <a:off x="857224" y="1857364"/>
            <a:ext cx="7715304" cy="1077218"/>
          </a:xfrm>
          <a:prstGeom prst="rect">
            <a:avLst/>
          </a:prstGeom>
        </p:spPr>
        <p:txBody>
          <a:bodyPr wrap="square">
            <a:spAutoFit/>
          </a:bodyPr>
          <a:lstStyle/>
          <a:p>
            <a:pPr algn="just"/>
            <a:endParaRPr lang="pt-BR" sz="3200" dirty="0" smtClean="0"/>
          </a:p>
          <a:p>
            <a:pPr algn="just"/>
            <a:endParaRPr lang="pt-BR" sz="3200" dirty="0"/>
          </a:p>
        </p:txBody>
      </p:sp>
      <p:sp>
        <p:nvSpPr>
          <p:cNvPr id="6" name="CaixaDeTexto 5"/>
          <p:cNvSpPr txBox="1"/>
          <p:nvPr/>
        </p:nvSpPr>
        <p:spPr>
          <a:xfrm>
            <a:off x="1000100" y="1857364"/>
            <a:ext cx="7643866" cy="1569660"/>
          </a:xfrm>
          <a:prstGeom prst="rect">
            <a:avLst/>
          </a:prstGeom>
          <a:noFill/>
        </p:spPr>
        <p:txBody>
          <a:bodyPr wrap="square" rtlCol="0">
            <a:spAutoFit/>
          </a:bodyPr>
          <a:lstStyle/>
          <a:p>
            <a:pPr algn="just"/>
            <a:endParaRPr lang="pt-BR" sz="3200" dirty="0" smtClean="0"/>
          </a:p>
          <a:p>
            <a:pPr algn="just">
              <a:buFontTx/>
              <a:buChar char="-"/>
            </a:pPr>
            <a:endParaRPr lang="pt-BR" sz="3200" dirty="0" smtClean="0"/>
          </a:p>
          <a:p>
            <a:pPr algn="just">
              <a:buFontTx/>
              <a:buChar char="-"/>
            </a:pPr>
            <a:endParaRPr lang="pt-BR" sz="3200" dirty="0" smtClean="0"/>
          </a:p>
        </p:txBody>
      </p:sp>
      <p:sp>
        <p:nvSpPr>
          <p:cNvPr id="8" name="CaixaDeTexto 7"/>
          <p:cNvSpPr txBox="1"/>
          <p:nvPr/>
        </p:nvSpPr>
        <p:spPr>
          <a:xfrm>
            <a:off x="857224" y="1857364"/>
            <a:ext cx="7786742" cy="4647426"/>
          </a:xfrm>
          <a:prstGeom prst="rect">
            <a:avLst/>
          </a:prstGeom>
          <a:noFill/>
        </p:spPr>
        <p:txBody>
          <a:bodyPr wrap="square" rtlCol="0">
            <a:spAutoFit/>
          </a:bodyPr>
          <a:lstStyle/>
          <a:p>
            <a:pPr algn="just"/>
            <a:endParaRPr lang="pt-BR" sz="3200" dirty="0" smtClean="0"/>
          </a:p>
          <a:p>
            <a:pPr algn="just"/>
            <a:endParaRPr lang="pt-BR" sz="3200" dirty="0" smtClean="0"/>
          </a:p>
          <a:p>
            <a:pPr algn="just"/>
            <a:endParaRPr lang="pt-BR" sz="3200" dirty="0" smtClean="0"/>
          </a:p>
          <a:p>
            <a:pPr algn="just"/>
            <a:endParaRPr lang="pt-BR" sz="3200" dirty="0" smtClean="0"/>
          </a:p>
          <a:p>
            <a:pPr algn="ctr"/>
            <a:r>
              <a:rPr lang="pt-BR" sz="4000" dirty="0" smtClean="0"/>
              <a:t>OBRIGADO!!!</a:t>
            </a:r>
          </a:p>
          <a:p>
            <a:pPr algn="just"/>
            <a:endParaRPr lang="pt-BR" sz="3200" dirty="0" smtClean="0"/>
          </a:p>
          <a:p>
            <a:pPr algn="just"/>
            <a:endParaRPr lang="pt-BR" sz="3200" dirty="0" smtClean="0"/>
          </a:p>
          <a:p>
            <a:pPr algn="just"/>
            <a:endParaRPr lang="pt-BR" sz="3200" dirty="0" smtClean="0"/>
          </a:p>
          <a:p>
            <a:pPr algn="just"/>
            <a:endParaRPr lang="pt-BR" sz="3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6" name="CaixaDeTexto 5"/>
          <p:cNvSpPr txBox="1"/>
          <p:nvPr/>
        </p:nvSpPr>
        <p:spPr>
          <a:xfrm>
            <a:off x="1142976" y="2056686"/>
            <a:ext cx="7500990" cy="4431983"/>
          </a:xfrm>
          <a:prstGeom prst="rect">
            <a:avLst/>
          </a:prstGeom>
          <a:noFill/>
        </p:spPr>
        <p:txBody>
          <a:bodyPr wrap="square" rtlCol="0">
            <a:spAutoFit/>
          </a:bodyPr>
          <a:lstStyle/>
          <a:p>
            <a:pPr algn="just"/>
            <a:r>
              <a:rPr lang="pt-BR" sz="3000" dirty="0" smtClean="0"/>
              <a:t>Para Djalma Pinto, “o processo eleitoral deve entendido como o lapso em que os candidatos, partidos, coligações e eleitores desenvolvem suas atividades, sendo devidamente monitorados pela Justiça Eleitoral, objetivando tutelar a isonomia e a paridade de armas na disputa pelo Poder.</a:t>
            </a:r>
          </a:p>
          <a:p>
            <a:pPr algn="just"/>
            <a:endParaRPr lang="pt-BR" dirty="0" smtClean="0"/>
          </a:p>
          <a:p>
            <a:pPr algn="just"/>
            <a:endParaRPr lang="pt-BR" dirty="0" smtClean="0"/>
          </a:p>
          <a:p>
            <a:pPr algn="just"/>
            <a:endParaRPr lang="pt-BR" dirty="0" smtClean="0"/>
          </a:p>
          <a:p>
            <a:pPr algn="just"/>
            <a:endParaRPr lang="pt-B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CaixaDeTexto 4"/>
          <p:cNvSpPr txBox="1"/>
          <p:nvPr/>
        </p:nvSpPr>
        <p:spPr>
          <a:xfrm>
            <a:off x="928662" y="1857364"/>
            <a:ext cx="7572428" cy="584775"/>
          </a:xfrm>
          <a:prstGeom prst="rect">
            <a:avLst/>
          </a:prstGeom>
          <a:noFill/>
        </p:spPr>
        <p:txBody>
          <a:bodyPr wrap="square" rtlCol="0">
            <a:spAutoFit/>
          </a:bodyPr>
          <a:lstStyle/>
          <a:p>
            <a:pPr algn="ctr"/>
            <a:r>
              <a:rPr lang="pt-BR" sz="3200" b="1" dirty="0" smtClean="0"/>
              <a:t>LEGISLAÇÃO QUE REGE A MATÉRIA:</a:t>
            </a:r>
            <a:endParaRPr lang="pt-BR" sz="3200" b="1" dirty="0"/>
          </a:p>
        </p:txBody>
      </p:sp>
      <p:sp>
        <p:nvSpPr>
          <p:cNvPr id="7" name="CaixaDeTexto 6"/>
          <p:cNvSpPr txBox="1"/>
          <p:nvPr/>
        </p:nvSpPr>
        <p:spPr>
          <a:xfrm>
            <a:off x="857224" y="2285992"/>
            <a:ext cx="7643866" cy="4247317"/>
          </a:xfrm>
          <a:prstGeom prst="rect">
            <a:avLst/>
          </a:prstGeom>
          <a:noFill/>
        </p:spPr>
        <p:txBody>
          <a:bodyPr wrap="square" rtlCol="0">
            <a:spAutoFit/>
          </a:bodyPr>
          <a:lstStyle/>
          <a:p>
            <a:endParaRPr lang="pt-BR" dirty="0" smtClean="0"/>
          </a:p>
          <a:p>
            <a:pPr>
              <a:buFontTx/>
              <a:buChar char="-"/>
            </a:pPr>
            <a:endParaRPr lang="pt-BR" sz="2000" dirty="0" smtClean="0"/>
          </a:p>
          <a:p>
            <a:pPr>
              <a:buFontTx/>
              <a:buChar char="-"/>
            </a:pPr>
            <a:r>
              <a:rPr lang="pt-BR" sz="3200" dirty="0" smtClean="0"/>
              <a:t>Constituição Federal: Art. 14 e seguintes;</a:t>
            </a:r>
          </a:p>
          <a:p>
            <a:pPr>
              <a:buFontTx/>
              <a:buChar char="-"/>
            </a:pPr>
            <a:endParaRPr lang="pt-BR" sz="3200" dirty="0" smtClean="0"/>
          </a:p>
          <a:p>
            <a:pPr>
              <a:buFontTx/>
              <a:buChar char="-"/>
            </a:pPr>
            <a:r>
              <a:rPr lang="pt-BR" sz="3200" dirty="0" smtClean="0"/>
              <a:t>Lei 4737/1965 (Código Eleitoral);</a:t>
            </a:r>
          </a:p>
          <a:p>
            <a:endParaRPr lang="pt-BR" sz="3200" dirty="0" smtClean="0"/>
          </a:p>
          <a:p>
            <a:pPr>
              <a:buFontTx/>
              <a:buChar char="-"/>
            </a:pPr>
            <a:r>
              <a:rPr lang="pt-BR" sz="3200" dirty="0" smtClean="0"/>
              <a:t>LEI 9504/1997 (Lei das Eleições) – </a:t>
            </a:r>
            <a:r>
              <a:rPr lang="pt-BR" sz="3200" dirty="0" err="1" smtClean="0"/>
              <a:t>arts</a:t>
            </a:r>
            <a:r>
              <a:rPr lang="pt-BR" sz="3200" dirty="0" smtClean="0"/>
              <a:t>. 10 à 16-B;</a:t>
            </a:r>
          </a:p>
          <a:p>
            <a:endParaRPr lang="pt-BR" sz="2000" dirty="0" smtClean="0"/>
          </a:p>
          <a:p>
            <a:pPr>
              <a:buFontTx/>
              <a:buChar char="-"/>
            </a:pPr>
            <a:endParaRPr lang="pt-B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7" name="CaixaDeTexto 6"/>
          <p:cNvSpPr txBox="1"/>
          <p:nvPr/>
        </p:nvSpPr>
        <p:spPr>
          <a:xfrm>
            <a:off x="857224" y="2285992"/>
            <a:ext cx="7643866" cy="3539430"/>
          </a:xfrm>
          <a:prstGeom prst="rect">
            <a:avLst/>
          </a:prstGeom>
          <a:noFill/>
        </p:spPr>
        <p:txBody>
          <a:bodyPr wrap="square" rtlCol="0">
            <a:spAutoFit/>
          </a:bodyPr>
          <a:lstStyle/>
          <a:p>
            <a:pPr>
              <a:buFontTx/>
              <a:buChar char="-"/>
            </a:pPr>
            <a:r>
              <a:rPr lang="pt-BR" sz="3200" dirty="0" smtClean="0"/>
              <a:t>LEI 64/1990 (Lei de Inelegibilidades) – destaque para o artigo 1º</a:t>
            </a:r>
          </a:p>
          <a:p>
            <a:endParaRPr lang="pt-BR" sz="3200" dirty="0" smtClean="0"/>
          </a:p>
          <a:p>
            <a:pPr>
              <a:buFontTx/>
              <a:buChar char="-"/>
            </a:pPr>
            <a:r>
              <a:rPr lang="pt-BR" sz="3200" dirty="0" smtClean="0"/>
              <a:t>LEI 9096/1995 (Lei dos Partidos Políticos – </a:t>
            </a:r>
            <a:r>
              <a:rPr lang="pt-BR" sz="3200" dirty="0" err="1" smtClean="0"/>
              <a:t>arts</a:t>
            </a:r>
            <a:r>
              <a:rPr lang="pt-BR" sz="3200" dirty="0" smtClean="0"/>
              <a:t>. 16 à 22;</a:t>
            </a:r>
          </a:p>
          <a:p>
            <a:endParaRPr lang="pt-BR" sz="3200" dirty="0" smtClean="0"/>
          </a:p>
          <a:p>
            <a:r>
              <a:rPr lang="pt-BR" sz="3200" dirty="0" smtClean="0"/>
              <a:t>- Resolução/TSE 23548.</a:t>
            </a:r>
            <a:endParaRPr lang="pt-BR"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p:nvPr/>
        </p:nvPicPr>
        <p:blipFill>
          <a:blip r:embed="rId2" cstate="print"/>
          <a:stretch>
            <a:fillRect/>
          </a:stretch>
        </p:blipFill>
        <p:spPr>
          <a:xfrm>
            <a:off x="214282" y="214290"/>
            <a:ext cx="1643042" cy="1500174"/>
          </a:xfrm>
          <a:prstGeom prst="rect">
            <a:avLst/>
          </a:prstGeom>
        </p:spPr>
      </p:pic>
      <p:sp>
        <p:nvSpPr>
          <p:cNvPr id="4" name="CaixaDeTexto 3"/>
          <p:cNvSpPr txBox="1"/>
          <p:nvPr/>
        </p:nvSpPr>
        <p:spPr>
          <a:xfrm rot="16200000">
            <a:off x="-1891432" y="3891641"/>
            <a:ext cx="4857760" cy="646331"/>
          </a:xfrm>
          <a:prstGeom prst="rect">
            <a:avLst/>
          </a:prstGeom>
          <a:noFill/>
        </p:spPr>
        <p:txBody>
          <a:bodyPr wrap="square" rtlCol="0">
            <a:spAutoFit/>
          </a:bodyPr>
          <a:lstStyle/>
          <a:p>
            <a:r>
              <a:rPr lang="pt-BR" sz="3600" b="1" dirty="0" smtClean="0">
                <a:latin typeface="Verdana" pitchFamily="34" charset="0"/>
                <a:ea typeface="Verdana" pitchFamily="34" charset="0"/>
                <a:cs typeface="Verdana" pitchFamily="34" charset="0"/>
              </a:rPr>
              <a:t>KUFA ADVOCACIA</a:t>
            </a:r>
            <a:endParaRPr lang="pt-BR" sz="3600" b="1" dirty="0">
              <a:latin typeface="Verdana" pitchFamily="34" charset="0"/>
              <a:ea typeface="Verdana" pitchFamily="34" charset="0"/>
              <a:cs typeface="Verdana" pitchFamily="34" charset="0"/>
            </a:endParaRPr>
          </a:p>
        </p:txBody>
      </p:sp>
      <p:sp>
        <p:nvSpPr>
          <p:cNvPr id="5" name="CaixaDeTexto 4"/>
          <p:cNvSpPr txBox="1"/>
          <p:nvPr/>
        </p:nvSpPr>
        <p:spPr>
          <a:xfrm>
            <a:off x="928662" y="2143116"/>
            <a:ext cx="7786742" cy="4832092"/>
          </a:xfrm>
          <a:prstGeom prst="rect">
            <a:avLst/>
          </a:prstGeom>
          <a:noFill/>
        </p:spPr>
        <p:txBody>
          <a:bodyPr wrap="square" rtlCol="0">
            <a:spAutoFit/>
          </a:bodyPr>
          <a:lstStyle/>
          <a:p>
            <a:pPr algn="just"/>
            <a:r>
              <a:rPr lang="pt-BR" sz="3200" dirty="0" smtClean="0"/>
              <a:t>- A formalização do pedido de registro de candidatura inaugura a situação jurídica de candidato.</a:t>
            </a:r>
          </a:p>
          <a:p>
            <a:pPr algn="just"/>
            <a:endParaRPr lang="pt-BR" sz="3200" dirty="0" smtClean="0"/>
          </a:p>
          <a:p>
            <a:pPr algn="just">
              <a:buFontTx/>
              <a:buChar char="-"/>
            </a:pPr>
            <a:r>
              <a:rPr lang="pt-BR" sz="3200" dirty="0" smtClean="0"/>
              <a:t>É condição </a:t>
            </a:r>
            <a:r>
              <a:rPr lang="pt-BR" sz="3200" i="1" dirty="0" err="1" smtClean="0"/>
              <a:t>sine</a:t>
            </a:r>
            <a:r>
              <a:rPr lang="pt-BR" sz="3200" i="1" dirty="0" smtClean="0"/>
              <a:t> </a:t>
            </a:r>
            <a:r>
              <a:rPr lang="pt-BR" sz="3200" i="1" dirty="0" err="1" smtClean="0"/>
              <a:t>qua</a:t>
            </a:r>
            <a:r>
              <a:rPr lang="pt-BR" sz="3200" i="1" dirty="0" smtClean="0"/>
              <a:t> </a:t>
            </a:r>
            <a:r>
              <a:rPr lang="pt-BR" sz="3200" i="1" dirty="0" err="1" smtClean="0"/>
              <a:t>non</a:t>
            </a:r>
            <a:r>
              <a:rPr lang="pt-BR" sz="3200" dirty="0" smtClean="0"/>
              <a:t> a escolha do candidato em convenção partidária para que esteja apto ao pedido de registro de candidatura, conforme mandamento constitucional:</a:t>
            </a:r>
          </a:p>
          <a:p>
            <a:pPr algn="just"/>
            <a:endParaRPr lang="pt-BR" sz="2000" dirty="0" smtClean="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780</TotalTime>
  <Words>2605</Words>
  <Application>Microsoft Office PowerPoint</Application>
  <PresentationFormat>Apresentação na tela (4:3)</PresentationFormat>
  <Paragraphs>298</Paragraphs>
  <Slides>58</Slides>
  <Notes>0</Notes>
  <HiddenSlides>0</HiddenSlides>
  <MMClips>0</MMClips>
  <ScaleCrop>false</ScaleCrop>
  <HeadingPairs>
    <vt:vector size="4" baseType="variant">
      <vt:variant>
        <vt:lpstr>Tema</vt:lpstr>
      </vt:variant>
      <vt:variant>
        <vt:i4>1</vt:i4>
      </vt:variant>
      <vt:variant>
        <vt:lpstr>Títulos de slides</vt:lpstr>
      </vt:variant>
      <vt:variant>
        <vt:i4>58</vt:i4>
      </vt:variant>
    </vt:vector>
  </HeadingPairs>
  <TitlesOfParts>
    <vt:vector size="59" baseType="lpstr">
      <vt:lpstr>Tema do Office</vt:lpstr>
      <vt:lpstr>Slide 1</vt:lpstr>
      <vt:lpstr>   DANILO ATALLA</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kufa</dc:creator>
  <cp:lastModifiedBy>Danilo</cp:lastModifiedBy>
  <cp:revision>157</cp:revision>
  <dcterms:created xsi:type="dcterms:W3CDTF">2017-12-11T17:10:51Z</dcterms:created>
  <dcterms:modified xsi:type="dcterms:W3CDTF">2018-03-09T18:43:01Z</dcterms:modified>
</cp:coreProperties>
</file>